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wdp" ContentType="image/vnd.ms-photo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2.xml" ContentType="application/vnd.openxmlformats-officedocument.them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charts/chart1.xml" ContentType="application/vnd.openxmlformats-officedocument.drawingml.chart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charts/chart2.xml" ContentType="application/vnd.openxmlformats-officedocument.drawingml.chart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charts/chart3.xml" ContentType="application/vnd.openxmlformats-officedocument.drawingml.chart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2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3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4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5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6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7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6010" r:id="rId2"/>
    <p:sldId id="2385" r:id="rId3"/>
    <p:sldId id="6005" r:id="rId4"/>
    <p:sldId id="6006" r:id="rId5"/>
    <p:sldId id="5959" r:id="rId6"/>
    <p:sldId id="6012" r:id="rId7"/>
    <p:sldId id="6014" r:id="rId8"/>
    <p:sldId id="6013" r:id="rId9"/>
    <p:sldId id="6008" r:id="rId10"/>
    <p:sldId id="6003" r:id="rId11"/>
    <p:sldId id="6015" r:id="rId12"/>
    <p:sldId id="6016" r:id="rId13"/>
    <p:sldId id="6001" r:id="rId14"/>
    <p:sldId id="5998" r:id="rId15"/>
    <p:sldId id="5997" r:id="rId16"/>
    <p:sldId id="6004" r:id="rId17"/>
    <p:sldId id="2391" r:id="rId18"/>
    <p:sldId id="2417" r:id="rId19"/>
    <p:sldId id="6009" r:id="rId20"/>
    <p:sldId id="491" r:id="rId21"/>
    <p:sldId id="5995" r:id="rId22"/>
    <p:sldId id="6002" r:id="rId23"/>
    <p:sldId id="5942" r:id="rId24"/>
    <p:sldId id="5996" r:id="rId25"/>
    <p:sldId id="5895" r:id="rId26"/>
    <p:sldId id="2394" r:id="rId27"/>
    <p:sldId id="6000" r:id="rId28"/>
    <p:sldId id="5892" r:id="rId29"/>
    <p:sldId id="5893" r:id="rId30"/>
    <p:sldId id="5894" r:id="rId31"/>
    <p:sldId id="612" r:id="rId32"/>
    <p:sldId id="5897" r:id="rId33"/>
    <p:sldId id="5999" r:id="rId34"/>
  </p:sldIdLst>
  <p:sldSz cx="12192000" cy="6858000"/>
  <p:notesSz cx="6858000" cy="9144000"/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400A67-3D46-D14D-8BD0-ED42133B919E}" v="12261" dt="2020-10-22T20:32:34.4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3" autoAdjust="0"/>
    <p:restoredTop sz="96327"/>
  </p:normalViewPr>
  <p:slideViewPr>
    <p:cSldViewPr snapToGrid="0">
      <p:cViewPr varScale="1">
        <p:scale>
          <a:sx n="128" d="100"/>
          <a:sy n="128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.xlsb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1.xlsb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Binary_Worksheet2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6528869149299628E-2"/>
          <c:y val="2.5535939470365698E-2"/>
          <c:w val="0.83635121284591729"/>
          <c:h val="0.9489281210592686"/>
        </c:manualLayout>
      </c:layout>
      <c:lineChart>
        <c:grouping val="standard"/>
        <c:varyColors val="0"/>
        <c:ser>
          <c:idx val="0"/>
          <c:order val="0"/>
          <c:spPr>
            <a:ln w="19050" algn="ctr">
              <a:solidFill>
                <a:schemeClr val="accent3"/>
              </a:solidFill>
              <a:prstDash val="solid"/>
            </a:ln>
          </c:spPr>
          <c:marker>
            <c:symbol val="none"/>
          </c:marker>
          <c:dLbls>
            <c:dLbl>
              <c:idx val="44"/>
              <c:layout>
                <c:manualLayout>
                  <c:x val="0"/>
                  <c:y val="-3.2786885245901641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rgbClr val="0F223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D4AE-F24F-A368-F604302BDBA9}"/>
                </c:ext>
              </c:extLst>
            </c:dLbl>
            <c:dLbl>
              <c:idx val="84"/>
              <c:layout>
                <c:manualLayout>
                  <c:x val="0"/>
                  <c:y val="-3.2786885245901641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rgbClr val="0F2233"/>
                      </a:solidFill>
                      <a:latin typeface="+mn-lt"/>
                      <a:ea typeface="+mn-ea"/>
                      <a:cs typeface="+mn-cs"/>
                      <a:sym typeface="Symbol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D4AE-F24F-A368-F604302BDBA9}"/>
                </c:ext>
              </c:extLst>
            </c:dLbl>
            <c:dLbl>
              <c:idx val="130"/>
              <c:layout>
                <c:manualLayout>
                  <c:x val="0"/>
                  <c:y val="-3.2786885245901641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rgbClr val="0F2233"/>
                      </a:solidFill>
                      <a:latin typeface="+mn-lt"/>
                      <a:ea typeface="+mn-ea"/>
                      <a:cs typeface="+mn-cs"/>
                      <a:sym typeface="Symbol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D4AE-F24F-A368-F604302BDBA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Sheet1!$A$1:$FA$1</c:f>
              <c:numCache>
                <c:formatCode>General</c:formatCode>
                <c:ptCount val="157"/>
                <c:pt idx="0">
                  <c:v>442</c:v>
                </c:pt>
                <c:pt idx="1">
                  <c:v>381</c:v>
                </c:pt>
                <c:pt idx="2">
                  <c:v>348</c:v>
                </c:pt>
                <c:pt idx="3">
                  <c:v>355</c:v>
                </c:pt>
                <c:pt idx="4">
                  <c:v>377</c:v>
                </c:pt>
                <c:pt idx="5">
                  <c:v>371</c:v>
                </c:pt>
                <c:pt idx="6">
                  <c:v>404</c:v>
                </c:pt>
                <c:pt idx="7">
                  <c:v>409</c:v>
                </c:pt>
                <c:pt idx="8">
                  <c:v>442</c:v>
                </c:pt>
                <c:pt idx="9">
                  <c:v>465</c:v>
                </c:pt>
                <c:pt idx="10">
                  <c:v>427</c:v>
                </c:pt>
                <c:pt idx="11">
                  <c:v>476</c:v>
                </c:pt>
                <c:pt idx="12">
                  <c:v>392</c:v>
                </c:pt>
                <c:pt idx="13">
                  <c:v>304</c:v>
                </c:pt>
                <c:pt idx="14">
                  <c:v>306</c:v>
                </c:pt>
                <c:pt idx="15">
                  <c:v>323</c:v>
                </c:pt>
                <c:pt idx="16">
                  <c:v>335</c:v>
                </c:pt>
                <c:pt idx="17">
                  <c:v>359</c:v>
                </c:pt>
                <c:pt idx="18">
                  <c:v>379</c:v>
                </c:pt>
                <c:pt idx="19">
                  <c:v>416</c:v>
                </c:pt>
                <c:pt idx="20">
                  <c:v>422</c:v>
                </c:pt>
                <c:pt idx="21">
                  <c:v>370</c:v>
                </c:pt>
                <c:pt idx="22">
                  <c:v>303</c:v>
                </c:pt>
                <c:pt idx="23">
                  <c:v>346.5</c:v>
                </c:pt>
                <c:pt idx="24">
                  <c:v>390</c:v>
                </c:pt>
                <c:pt idx="25">
                  <c:v>429</c:v>
                </c:pt>
                <c:pt idx="26">
                  <c:v>422</c:v>
                </c:pt>
                <c:pt idx="27">
                  <c:v>425</c:v>
                </c:pt>
                <c:pt idx="28">
                  <c:v>437</c:v>
                </c:pt>
                <c:pt idx="29">
                  <c:v>488</c:v>
                </c:pt>
                <c:pt idx="30">
                  <c:v>432</c:v>
                </c:pt>
                <c:pt idx="31">
                  <c:v>335</c:v>
                </c:pt>
                <c:pt idx="32">
                  <c:v>358</c:v>
                </c:pt>
                <c:pt idx="33">
                  <c:v>385</c:v>
                </c:pt>
                <c:pt idx="34">
                  <c:v>449</c:v>
                </c:pt>
                <c:pt idx="35">
                  <c:v>432</c:v>
                </c:pt>
                <c:pt idx="36">
                  <c:v>412</c:v>
                </c:pt>
                <c:pt idx="37">
                  <c:v>431</c:v>
                </c:pt>
                <c:pt idx="38">
                  <c:v>355</c:v>
                </c:pt>
                <c:pt idx="39">
                  <c:v>392</c:v>
                </c:pt>
                <c:pt idx="40">
                  <c:v>378</c:v>
                </c:pt>
                <c:pt idx="41">
                  <c:v>418</c:v>
                </c:pt>
                <c:pt idx="42">
                  <c:v>424</c:v>
                </c:pt>
                <c:pt idx="43">
                  <c:v>435</c:v>
                </c:pt>
                <c:pt idx="44">
                  <c:v>466</c:v>
                </c:pt>
                <c:pt idx="45">
                  <c:v>279</c:v>
                </c:pt>
                <c:pt idx="46">
                  <c:v>308.33333333333331</c:v>
                </c:pt>
                <c:pt idx="47">
                  <c:v>337.66666666666669</c:v>
                </c:pt>
                <c:pt idx="48">
                  <c:v>367</c:v>
                </c:pt>
                <c:pt idx="49">
                  <c:v>412</c:v>
                </c:pt>
                <c:pt idx="50">
                  <c:v>382</c:v>
                </c:pt>
                <c:pt idx="51">
                  <c:v>390</c:v>
                </c:pt>
                <c:pt idx="52">
                  <c:v>399</c:v>
                </c:pt>
                <c:pt idx="53">
                  <c:v>373</c:v>
                </c:pt>
                <c:pt idx="54">
                  <c:v>408</c:v>
                </c:pt>
                <c:pt idx="55">
                  <c:v>403</c:v>
                </c:pt>
                <c:pt idx="56">
                  <c:v>411</c:v>
                </c:pt>
                <c:pt idx="57">
                  <c:v>407</c:v>
                </c:pt>
                <c:pt idx="58">
                  <c:v>452</c:v>
                </c:pt>
                <c:pt idx="59">
                  <c:v>464</c:v>
                </c:pt>
                <c:pt idx="60">
                  <c:v>448</c:v>
                </c:pt>
                <c:pt idx="61">
                  <c:v>459</c:v>
                </c:pt>
                <c:pt idx="62">
                  <c:v>424</c:v>
                </c:pt>
                <c:pt idx="63">
                  <c:v>374</c:v>
                </c:pt>
                <c:pt idx="64">
                  <c:v>334</c:v>
                </c:pt>
                <c:pt idx="65">
                  <c:v>354</c:v>
                </c:pt>
                <c:pt idx="66">
                  <c:v>355</c:v>
                </c:pt>
                <c:pt idx="67">
                  <c:v>404</c:v>
                </c:pt>
                <c:pt idx="68">
                  <c:v>365</c:v>
                </c:pt>
                <c:pt idx="69">
                  <c:v>425</c:v>
                </c:pt>
                <c:pt idx="70">
                  <c:v>446</c:v>
                </c:pt>
                <c:pt idx="71">
                  <c:v>460</c:v>
                </c:pt>
                <c:pt idx="72">
                  <c:v>388</c:v>
                </c:pt>
                <c:pt idx="73">
                  <c:v>407</c:v>
                </c:pt>
                <c:pt idx="74">
                  <c:v>447</c:v>
                </c:pt>
                <c:pt idx="75">
                  <c:v>397</c:v>
                </c:pt>
                <c:pt idx="76">
                  <c:v>327</c:v>
                </c:pt>
                <c:pt idx="77">
                  <c:v>387</c:v>
                </c:pt>
                <c:pt idx="78">
                  <c:v>410</c:v>
                </c:pt>
                <c:pt idx="79">
                  <c:v>416</c:v>
                </c:pt>
                <c:pt idx="80">
                  <c:v>439</c:v>
                </c:pt>
                <c:pt idx="81">
                  <c:v>425</c:v>
                </c:pt>
                <c:pt idx="82">
                  <c:v>407</c:v>
                </c:pt>
                <c:pt idx="83">
                  <c:v>416</c:v>
                </c:pt>
                <c:pt idx="84">
                  <c:v>457</c:v>
                </c:pt>
                <c:pt idx="85">
                  <c:v>185</c:v>
                </c:pt>
                <c:pt idx="86">
                  <c:v>201.09090909090909</c:v>
                </c:pt>
                <c:pt idx="87">
                  <c:v>217.18181818181819</c:v>
                </c:pt>
                <c:pt idx="88">
                  <c:v>233.27272727272725</c:v>
                </c:pt>
                <c:pt idx="89">
                  <c:v>249.36363636363637</c:v>
                </c:pt>
                <c:pt idx="90">
                  <c:v>265.45454545454544</c:v>
                </c:pt>
                <c:pt idx="91">
                  <c:v>281.5454545454545</c:v>
                </c:pt>
                <c:pt idx="92">
                  <c:v>297.63636363636363</c:v>
                </c:pt>
                <c:pt idx="93">
                  <c:v>313.72727272727275</c:v>
                </c:pt>
                <c:pt idx="94">
                  <c:v>329.81818181818181</c:v>
                </c:pt>
                <c:pt idx="95">
                  <c:v>345.90909090909088</c:v>
                </c:pt>
                <c:pt idx="96">
                  <c:v>362</c:v>
                </c:pt>
                <c:pt idx="97">
                  <c:v>432</c:v>
                </c:pt>
                <c:pt idx="98">
                  <c:v>407</c:v>
                </c:pt>
                <c:pt idx="99">
                  <c:v>380</c:v>
                </c:pt>
                <c:pt idx="100">
                  <c:v>436</c:v>
                </c:pt>
                <c:pt idx="101">
                  <c:v>391</c:v>
                </c:pt>
                <c:pt idx="102">
                  <c:v>381</c:v>
                </c:pt>
                <c:pt idx="103">
                  <c:v>389</c:v>
                </c:pt>
                <c:pt idx="104">
                  <c:v>421</c:v>
                </c:pt>
                <c:pt idx="105">
                  <c:v>419</c:v>
                </c:pt>
                <c:pt idx="106">
                  <c:v>417</c:v>
                </c:pt>
                <c:pt idx="107">
                  <c:v>429</c:v>
                </c:pt>
                <c:pt idx="108">
                  <c:v>461</c:v>
                </c:pt>
                <c:pt idx="109">
                  <c:v>431</c:v>
                </c:pt>
                <c:pt idx="110">
                  <c:v>416</c:v>
                </c:pt>
                <c:pt idx="111">
                  <c:v>313</c:v>
                </c:pt>
                <c:pt idx="112">
                  <c:v>346</c:v>
                </c:pt>
                <c:pt idx="113">
                  <c:v>345</c:v>
                </c:pt>
                <c:pt idx="114">
                  <c:v>376</c:v>
                </c:pt>
                <c:pt idx="115">
                  <c:v>381</c:v>
                </c:pt>
                <c:pt idx="116">
                  <c:v>362</c:v>
                </c:pt>
                <c:pt idx="117">
                  <c:v>418</c:v>
                </c:pt>
                <c:pt idx="118">
                  <c:v>474</c:v>
                </c:pt>
                <c:pt idx="119">
                  <c:v>463</c:v>
                </c:pt>
                <c:pt idx="120">
                  <c:v>439</c:v>
                </c:pt>
                <c:pt idx="121">
                  <c:v>432</c:v>
                </c:pt>
                <c:pt idx="122">
                  <c:v>380</c:v>
                </c:pt>
                <c:pt idx="123">
                  <c:v>391</c:v>
                </c:pt>
                <c:pt idx="124">
                  <c:v>417</c:v>
                </c:pt>
                <c:pt idx="125">
                  <c:v>379</c:v>
                </c:pt>
                <c:pt idx="126">
                  <c:v>405</c:v>
                </c:pt>
                <c:pt idx="127">
                  <c:v>401</c:v>
                </c:pt>
                <c:pt idx="128">
                  <c:v>429</c:v>
                </c:pt>
                <c:pt idx="129">
                  <c:v>434</c:v>
                </c:pt>
                <c:pt idx="130">
                  <c:v>477</c:v>
                </c:pt>
                <c:pt idx="131">
                  <c:v>126</c:v>
                </c:pt>
                <c:pt idx="132">
                  <c:v>144.53846153846155</c:v>
                </c:pt>
                <c:pt idx="133">
                  <c:v>163.07692307692309</c:v>
                </c:pt>
                <c:pt idx="134">
                  <c:v>181.61538461538461</c:v>
                </c:pt>
                <c:pt idx="135">
                  <c:v>200.15384615384616</c:v>
                </c:pt>
                <c:pt idx="136">
                  <c:v>218.69230769230768</c:v>
                </c:pt>
                <c:pt idx="137">
                  <c:v>237.23076923076923</c:v>
                </c:pt>
                <c:pt idx="138">
                  <c:v>255.76923076923077</c:v>
                </c:pt>
                <c:pt idx="139">
                  <c:v>274.30769230769232</c:v>
                </c:pt>
                <c:pt idx="140">
                  <c:v>292.84615384615381</c:v>
                </c:pt>
                <c:pt idx="141">
                  <c:v>311.38461538461536</c:v>
                </c:pt>
                <c:pt idx="142">
                  <c:v>329.92307692307691</c:v>
                </c:pt>
                <c:pt idx="143">
                  <c:v>348.46153846153845</c:v>
                </c:pt>
                <c:pt idx="144">
                  <c:v>367</c:v>
                </c:pt>
                <c:pt idx="145">
                  <c:v>403</c:v>
                </c:pt>
                <c:pt idx="146">
                  <c:v>391</c:v>
                </c:pt>
                <c:pt idx="147">
                  <c:v>407</c:v>
                </c:pt>
                <c:pt idx="148">
                  <c:v>407</c:v>
                </c:pt>
                <c:pt idx="149">
                  <c:v>418</c:v>
                </c:pt>
                <c:pt idx="150">
                  <c:v>416</c:v>
                </c:pt>
                <c:pt idx="151">
                  <c:v>448</c:v>
                </c:pt>
                <c:pt idx="152">
                  <c:v>413</c:v>
                </c:pt>
                <c:pt idx="153">
                  <c:v>351</c:v>
                </c:pt>
                <c:pt idx="154">
                  <c:v>391</c:v>
                </c:pt>
                <c:pt idx="155">
                  <c:v>359</c:v>
                </c:pt>
                <c:pt idx="156">
                  <c:v>360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4AE-F24F-A368-F604302BDBA9}"/>
            </c:ext>
          </c:extLst>
        </c:ser>
        <c:ser>
          <c:idx val="1"/>
          <c:order val="1"/>
          <c:spPr>
            <a:ln w="19050" algn="ctr">
              <a:solidFill>
                <a:schemeClr val="accent4"/>
              </a:solidFill>
              <a:prstDash val="solid"/>
            </a:ln>
          </c:spPr>
          <c:marker>
            <c:symbol val="none"/>
          </c:marker>
          <c:val>
            <c:numRef>
              <c:f>Sheet1!$A$2:$FA$2</c:f>
              <c:numCache>
                <c:formatCode>General</c:formatCode>
                <c:ptCount val="157"/>
                <c:pt idx="0">
                  <c:v>397.67424242424244</c:v>
                </c:pt>
                <c:pt idx="1">
                  <c:v>397.67424242424244</c:v>
                </c:pt>
                <c:pt idx="2">
                  <c:v>397.67424242424244</c:v>
                </c:pt>
                <c:pt idx="3">
                  <c:v>397.67424242424244</c:v>
                </c:pt>
                <c:pt idx="4">
                  <c:v>397.67424242424244</c:v>
                </c:pt>
                <c:pt idx="5">
                  <c:v>397.67424242424244</c:v>
                </c:pt>
                <c:pt idx="6">
                  <c:v>397.67424242424244</c:v>
                </c:pt>
                <c:pt idx="7">
                  <c:v>397.67424242424244</c:v>
                </c:pt>
                <c:pt idx="8">
                  <c:v>397.67424242424244</c:v>
                </c:pt>
                <c:pt idx="9">
                  <c:v>397.67424242424244</c:v>
                </c:pt>
                <c:pt idx="10">
                  <c:v>397.67424242424244</c:v>
                </c:pt>
                <c:pt idx="11">
                  <c:v>397.67424242424244</c:v>
                </c:pt>
                <c:pt idx="12">
                  <c:v>397.67424242424244</c:v>
                </c:pt>
                <c:pt idx="13">
                  <c:v>397.67424242424244</c:v>
                </c:pt>
                <c:pt idx="14">
                  <c:v>397.67424242424244</c:v>
                </c:pt>
                <c:pt idx="15">
                  <c:v>397.67424242424244</c:v>
                </c:pt>
                <c:pt idx="16">
                  <c:v>397.67424242424244</c:v>
                </c:pt>
                <c:pt idx="17">
                  <c:v>397.67424242424244</c:v>
                </c:pt>
                <c:pt idx="18">
                  <c:v>397.67424242424244</c:v>
                </c:pt>
                <c:pt idx="19">
                  <c:v>397.67424242424244</c:v>
                </c:pt>
                <c:pt idx="20">
                  <c:v>397.67424242424244</c:v>
                </c:pt>
                <c:pt idx="21">
                  <c:v>397.67424242424244</c:v>
                </c:pt>
                <c:pt idx="22">
                  <c:v>397.67424242424244</c:v>
                </c:pt>
                <c:pt idx="23">
                  <c:v>397.67424242424244</c:v>
                </c:pt>
                <c:pt idx="24">
                  <c:v>397.67424242424244</c:v>
                </c:pt>
                <c:pt idx="25">
                  <c:v>397.67424242424244</c:v>
                </c:pt>
                <c:pt idx="26">
                  <c:v>397.67424242424244</c:v>
                </c:pt>
                <c:pt idx="27">
                  <c:v>397.67424242424244</c:v>
                </c:pt>
                <c:pt idx="28">
                  <c:v>397.67424242424244</c:v>
                </c:pt>
                <c:pt idx="29">
                  <c:v>397.67424242424244</c:v>
                </c:pt>
                <c:pt idx="30">
                  <c:v>397.67424242424244</c:v>
                </c:pt>
                <c:pt idx="31">
                  <c:v>397.67424242424244</c:v>
                </c:pt>
                <c:pt idx="32">
                  <c:v>397.67424242424244</c:v>
                </c:pt>
                <c:pt idx="33">
                  <c:v>397.67424242424244</c:v>
                </c:pt>
                <c:pt idx="34">
                  <c:v>397.67424242424244</c:v>
                </c:pt>
                <c:pt idx="35">
                  <c:v>397.67424242424244</c:v>
                </c:pt>
                <c:pt idx="36">
                  <c:v>397.67424242424244</c:v>
                </c:pt>
                <c:pt idx="37">
                  <c:v>397.67424242424244</c:v>
                </c:pt>
                <c:pt idx="38">
                  <c:v>397.67424242424244</c:v>
                </c:pt>
                <c:pt idx="39">
                  <c:v>397.67424242424244</c:v>
                </c:pt>
                <c:pt idx="40">
                  <c:v>397.67424242424244</c:v>
                </c:pt>
                <c:pt idx="41">
                  <c:v>397.67424242424244</c:v>
                </c:pt>
                <c:pt idx="42">
                  <c:v>397.67424242424244</c:v>
                </c:pt>
                <c:pt idx="43">
                  <c:v>397.67424242424244</c:v>
                </c:pt>
                <c:pt idx="44">
                  <c:v>397.67424242424244</c:v>
                </c:pt>
                <c:pt idx="45">
                  <c:v>397.67424242424244</c:v>
                </c:pt>
                <c:pt idx="46">
                  <c:v>397.67424242424244</c:v>
                </c:pt>
                <c:pt idx="47">
                  <c:v>397.67424242424244</c:v>
                </c:pt>
                <c:pt idx="48">
                  <c:v>397.67424242424244</c:v>
                </c:pt>
                <c:pt idx="49">
                  <c:v>397.67424242424244</c:v>
                </c:pt>
                <c:pt idx="50">
                  <c:v>397.67424242424244</c:v>
                </c:pt>
                <c:pt idx="51">
                  <c:v>397.67424242424244</c:v>
                </c:pt>
                <c:pt idx="52">
                  <c:v>397.67424242424244</c:v>
                </c:pt>
                <c:pt idx="53">
                  <c:v>397.67424242424244</c:v>
                </c:pt>
                <c:pt idx="54">
                  <c:v>397.67424242424244</c:v>
                </c:pt>
                <c:pt idx="55">
                  <c:v>397.67424242424244</c:v>
                </c:pt>
                <c:pt idx="56">
                  <c:v>397.67424242424244</c:v>
                </c:pt>
                <c:pt idx="57">
                  <c:v>397.67424242424244</c:v>
                </c:pt>
                <c:pt idx="58">
                  <c:v>397.67424242424244</c:v>
                </c:pt>
                <c:pt idx="59">
                  <c:v>397.67424242424244</c:v>
                </c:pt>
                <c:pt idx="60">
                  <c:v>397.67424242424244</c:v>
                </c:pt>
                <c:pt idx="61">
                  <c:v>397.67424242424244</c:v>
                </c:pt>
                <c:pt idx="62">
                  <c:v>397.67424242424244</c:v>
                </c:pt>
                <c:pt idx="63">
                  <c:v>397.67424242424244</c:v>
                </c:pt>
                <c:pt idx="64">
                  <c:v>397.67424242424244</c:v>
                </c:pt>
                <c:pt idx="65">
                  <c:v>397.67424242424244</c:v>
                </c:pt>
                <c:pt idx="66">
                  <c:v>397.67424242424244</c:v>
                </c:pt>
                <c:pt idx="67">
                  <c:v>397.67424242424244</c:v>
                </c:pt>
                <c:pt idx="68">
                  <c:v>397.67424242424244</c:v>
                </c:pt>
                <c:pt idx="69">
                  <c:v>397.67424242424244</c:v>
                </c:pt>
                <c:pt idx="70">
                  <c:v>397.67424242424244</c:v>
                </c:pt>
                <c:pt idx="71">
                  <c:v>397.67424242424244</c:v>
                </c:pt>
                <c:pt idx="72">
                  <c:v>397.67424242424244</c:v>
                </c:pt>
                <c:pt idx="73">
                  <c:v>397.67424242424244</c:v>
                </c:pt>
                <c:pt idx="74">
                  <c:v>397.67424242424244</c:v>
                </c:pt>
                <c:pt idx="75">
                  <c:v>397.67424242424244</c:v>
                </c:pt>
                <c:pt idx="76">
                  <c:v>397.67424242424244</c:v>
                </c:pt>
                <c:pt idx="77">
                  <c:v>397.67424242424244</c:v>
                </c:pt>
                <c:pt idx="78">
                  <c:v>397.67424242424244</c:v>
                </c:pt>
                <c:pt idx="79">
                  <c:v>397.67424242424244</c:v>
                </c:pt>
                <c:pt idx="80">
                  <c:v>397.67424242424244</c:v>
                </c:pt>
                <c:pt idx="81">
                  <c:v>397.67424242424244</c:v>
                </c:pt>
                <c:pt idx="82">
                  <c:v>397.67424242424244</c:v>
                </c:pt>
                <c:pt idx="83">
                  <c:v>397.67424242424244</c:v>
                </c:pt>
                <c:pt idx="84">
                  <c:v>397.67424242424244</c:v>
                </c:pt>
                <c:pt idx="85">
                  <c:v>397.67424242424244</c:v>
                </c:pt>
                <c:pt idx="86">
                  <c:v>397.67424242424244</c:v>
                </c:pt>
                <c:pt idx="87">
                  <c:v>397.67424242424244</c:v>
                </c:pt>
                <c:pt idx="88">
                  <c:v>397.67424242424244</c:v>
                </c:pt>
                <c:pt idx="89">
                  <c:v>397.67424242424244</c:v>
                </c:pt>
                <c:pt idx="90">
                  <c:v>397.67424242424244</c:v>
                </c:pt>
                <c:pt idx="91">
                  <c:v>397.67424242424244</c:v>
                </c:pt>
                <c:pt idx="92">
                  <c:v>397.67424242424244</c:v>
                </c:pt>
                <c:pt idx="93">
                  <c:v>397.67424242424244</c:v>
                </c:pt>
                <c:pt idx="94">
                  <c:v>397.67424242424244</c:v>
                </c:pt>
                <c:pt idx="95">
                  <c:v>397.67424242424244</c:v>
                </c:pt>
                <c:pt idx="96">
                  <c:v>397.67424242424244</c:v>
                </c:pt>
                <c:pt idx="97">
                  <c:v>397.67424242424244</c:v>
                </c:pt>
                <c:pt idx="98">
                  <c:v>397.67424242424244</c:v>
                </c:pt>
                <c:pt idx="99">
                  <c:v>397.67424242424244</c:v>
                </c:pt>
                <c:pt idx="100">
                  <c:v>397.67424242424244</c:v>
                </c:pt>
                <c:pt idx="101">
                  <c:v>397.67424242424244</c:v>
                </c:pt>
                <c:pt idx="102">
                  <c:v>397.67424242424244</c:v>
                </c:pt>
                <c:pt idx="103">
                  <c:v>397.67424242424244</c:v>
                </c:pt>
                <c:pt idx="104">
                  <c:v>397.67424242424244</c:v>
                </c:pt>
                <c:pt idx="105">
                  <c:v>397.67424242424244</c:v>
                </c:pt>
                <c:pt idx="106">
                  <c:v>397.67424242424244</c:v>
                </c:pt>
                <c:pt idx="107">
                  <c:v>397.67424242424244</c:v>
                </c:pt>
                <c:pt idx="108">
                  <c:v>397.67424242424244</c:v>
                </c:pt>
                <c:pt idx="109">
                  <c:v>397.67424242424244</c:v>
                </c:pt>
                <c:pt idx="110">
                  <c:v>397.67424242424244</c:v>
                </c:pt>
                <c:pt idx="111">
                  <c:v>397.67424242424244</c:v>
                </c:pt>
                <c:pt idx="112">
                  <c:v>397.67424242424244</c:v>
                </c:pt>
                <c:pt idx="113">
                  <c:v>397.67424242424244</c:v>
                </c:pt>
                <c:pt idx="114">
                  <c:v>397.67424242424244</c:v>
                </c:pt>
                <c:pt idx="115">
                  <c:v>397.67424242424244</c:v>
                </c:pt>
                <c:pt idx="116">
                  <c:v>397.67424242424244</c:v>
                </c:pt>
                <c:pt idx="117">
                  <c:v>397.67424242424244</c:v>
                </c:pt>
                <c:pt idx="118">
                  <c:v>397.67424242424244</c:v>
                </c:pt>
                <c:pt idx="119">
                  <c:v>397.67424242424244</c:v>
                </c:pt>
                <c:pt idx="120">
                  <c:v>397.67424242424244</c:v>
                </c:pt>
                <c:pt idx="121">
                  <c:v>397.67424242424244</c:v>
                </c:pt>
                <c:pt idx="122">
                  <c:v>397.67424242424244</c:v>
                </c:pt>
                <c:pt idx="123">
                  <c:v>397.67424242424244</c:v>
                </c:pt>
                <c:pt idx="124">
                  <c:v>397.67424242424244</c:v>
                </c:pt>
                <c:pt idx="125">
                  <c:v>397.67424242424244</c:v>
                </c:pt>
                <c:pt idx="126">
                  <c:v>397.67424242424244</c:v>
                </c:pt>
                <c:pt idx="127">
                  <c:v>397.67424242424244</c:v>
                </c:pt>
                <c:pt idx="128">
                  <c:v>397.67424242424244</c:v>
                </c:pt>
                <c:pt idx="129">
                  <c:v>397.67424242424244</c:v>
                </c:pt>
                <c:pt idx="130">
                  <c:v>397.67424242424244</c:v>
                </c:pt>
                <c:pt idx="131">
                  <c:v>397.67424242424244</c:v>
                </c:pt>
                <c:pt idx="132">
                  <c:v>397.67424242424244</c:v>
                </c:pt>
                <c:pt idx="133">
                  <c:v>397.67424242424244</c:v>
                </c:pt>
                <c:pt idx="134">
                  <c:v>397.67424242424244</c:v>
                </c:pt>
                <c:pt idx="135">
                  <c:v>397.67424242424244</c:v>
                </c:pt>
                <c:pt idx="136">
                  <c:v>397.67424242424244</c:v>
                </c:pt>
                <c:pt idx="137">
                  <c:v>397.67424242424244</c:v>
                </c:pt>
                <c:pt idx="138">
                  <c:v>397.67424242424244</c:v>
                </c:pt>
                <c:pt idx="139">
                  <c:v>397.67424242424244</c:v>
                </c:pt>
                <c:pt idx="140">
                  <c:v>397.67424242424244</c:v>
                </c:pt>
                <c:pt idx="141">
                  <c:v>397.67424242424244</c:v>
                </c:pt>
                <c:pt idx="142">
                  <c:v>397.67424242424244</c:v>
                </c:pt>
                <c:pt idx="143">
                  <c:v>397.67424242424244</c:v>
                </c:pt>
                <c:pt idx="144">
                  <c:v>397.67424242424244</c:v>
                </c:pt>
                <c:pt idx="145">
                  <c:v>397.67424242424244</c:v>
                </c:pt>
                <c:pt idx="146">
                  <c:v>397.67424242424244</c:v>
                </c:pt>
                <c:pt idx="147">
                  <c:v>397.67424242424244</c:v>
                </c:pt>
                <c:pt idx="148">
                  <c:v>397.67424242424244</c:v>
                </c:pt>
                <c:pt idx="149">
                  <c:v>397.67424242424244</c:v>
                </c:pt>
                <c:pt idx="150">
                  <c:v>397.67424242424244</c:v>
                </c:pt>
                <c:pt idx="151">
                  <c:v>397.67424242424244</c:v>
                </c:pt>
                <c:pt idx="152">
                  <c:v>397.67424242424244</c:v>
                </c:pt>
                <c:pt idx="153">
                  <c:v>397.67424242424244</c:v>
                </c:pt>
                <c:pt idx="154">
                  <c:v>397.67424242424244</c:v>
                </c:pt>
                <c:pt idx="155">
                  <c:v>397.67424242424244</c:v>
                </c:pt>
                <c:pt idx="156">
                  <c:v>397.67424242424244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4AE-F24F-A368-F604302BDBA9}"/>
            </c:ext>
          </c:extLst>
        </c:ser>
        <c:ser>
          <c:idx val="2"/>
          <c:order val="2"/>
          <c:spPr>
            <a:ln w="19050" algn="ctr">
              <a:solidFill>
                <a:schemeClr val="accent5"/>
              </a:solidFill>
              <a:prstDash val="solid"/>
            </a:ln>
          </c:spPr>
          <c:marker>
            <c:symbol val="none"/>
          </c:marker>
          <c:dLbls>
            <c:dLbl>
              <c:idx val="24"/>
              <c:layout>
                <c:manualLayout>
                  <c:x val="-3.2968910146908094E-2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rgbClr val="0F2233"/>
                      </a:solidFill>
                      <a:latin typeface="+mn-lt"/>
                      <a:ea typeface="+mn-ea"/>
                      <a:cs typeface="+mn-cs"/>
                      <a:sym typeface="Symbol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D4AE-F24F-A368-F604302BDBA9}"/>
                </c:ext>
              </c:extLst>
            </c:dLbl>
            <c:dLbl>
              <c:idx val="72"/>
              <c:layout>
                <c:manualLayout>
                  <c:x val="-3.2968910146908094E-2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rgbClr val="0F2233"/>
                      </a:solidFill>
                      <a:latin typeface="+mn-lt"/>
                      <a:ea typeface="+mn-ea"/>
                      <a:cs typeface="+mn-cs"/>
                      <a:sym typeface="Symbol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D4AE-F24F-A368-F604302BDBA9}"/>
                </c:ext>
              </c:extLst>
            </c:dLbl>
            <c:dLbl>
              <c:idx val="112"/>
              <c:layout>
                <c:manualLayout>
                  <c:x val="-3.2968910146908094E-2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rgbClr val="0F2233"/>
                      </a:solidFill>
                      <a:latin typeface="+mn-lt"/>
                      <a:ea typeface="+mn-ea"/>
                      <a:cs typeface="+mn-cs"/>
                      <a:sym typeface="Symbol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D4AE-F24F-A368-F604302BDBA9}"/>
                </c:ext>
              </c:extLst>
            </c:dLbl>
            <c:dLbl>
              <c:idx val="120"/>
              <c:layout>
                <c:manualLayout>
                  <c:x val="-3.2968910146908094E-2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rgbClr val="0F2233"/>
                      </a:solidFill>
                      <a:latin typeface="+mn-lt"/>
                      <a:ea typeface="+mn-ea"/>
                      <a:cs typeface="+mn-cs"/>
                      <a:sym typeface="Symbol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8-D4AE-F24F-A368-F604302BDBA9}"/>
                </c:ext>
              </c:extLst>
            </c:dLbl>
            <c:dLbl>
              <c:idx val="144"/>
              <c:layout>
                <c:manualLayout>
                  <c:x val="3.2968910146908094E-2"/>
                  <c:y val="0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rgbClr val="0F223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D4AE-F24F-A368-F604302BDBA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Sheet1!$A$3:$FA$3</c:f>
              <c:numCache>
                <c:formatCode>General</c:formatCode>
                <c:ptCount val="157"/>
                <c:pt idx="0">
                  <c:v>2416</c:v>
                </c:pt>
                <c:pt idx="1">
                  <c:v>2218</c:v>
                </c:pt>
                <c:pt idx="2">
                  <c:v>1267</c:v>
                </c:pt>
                <c:pt idx="3">
                  <c:v>1355</c:v>
                </c:pt>
                <c:pt idx="4">
                  <c:v>1559</c:v>
                </c:pt>
                <c:pt idx="5">
                  <c:v>1795</c:v>
                </c:pt>
                <c:pt idx="6">
                  <c:v>1816</c:v>
                </c:pt>
                <c:pt idx="7">
                  <c:v>1966</c:v>
                </c:pt>
                <c:pt idx="8">
                  <c:v>1876</c:v>
                </c:pt>
                <c:pt idx="9">
                  <c:v>1868</c:v>
                </c:pt>
                <c:pt idx="10">
                  <c:v>1605</c:v>
                </c:pt>
                <c:pt idx="11">
                  <c:v>2017</c:v>
                </c:pt>
                <c:pt idx="12">
                  <c:v>2134</c:v>
                </c:pt>
                <c:pt idx="13">
                  <c:v>1192</c:v>
                </c:pt>
                <c:pt idx="14">
                  <c:v>1034</c:v>
                </c:pt>
                <c:pt idx="15">
                  <c:v>1079</c:v>
                </c:pt>
                <c:pt idx="16">
                  <c:v>1124</c:v>
                </c:pt>
                <c:pt idx="17">
                  <c:v>1241</c:v>
                </c:pt>
                <c:pt idx="18">
                  <c:v>1265</c:v>
                </c:pt>
                <c:pt idx="19">
                  <c:v>1632</c:v>
                </c:pt>
                <c:pt idx="20">
                  <c:v>2016</c:v>
                </c:pt>
                <c:pt idx="21">
                  <c:v>1778</c:v>
                </c:pt>
                <c:pt idx="22">
                  <c:v>1500</c:v>
                </c:pt>
                <c:pt idx="23">
                  <c:v>2361</c:v>
                </c:pt>
                <c:pt idx="24">
                  <c:v>3222</c:v>
                </c:pt>
                <c:pt idx="25">
                  <c:v>1891</c:v>
                </c:pt>
                <c:pt idx="26">
                  <c:v>1714</c:v>
                </c:pt>
                <c:pt idx="27">
                  <c:v>1760</c:v>
                </c:pt>
                <c:pt idx="28">
                  <c:v>1892</c:v>
                </c:pt>
                <c:pt idx="29">
                  <c:v>1923</c:v>
                </c:pt>
                <c:pt idx="30">
                  <c:v>2314</c:v>
                </c:pt>
                <c:pt idx="31">
                  <c:v>1648</c:v>
                </c:pt>
                <c:pt idx="32">
                  <c:v>1909</c:v>
                </c:pt>
                <c:pt idx="33">
                  <c:v>1960</c:v>
                </c:pt>
                <c:pt idx="34">
                  <c:v>2473</c:v>
                </c:pt>
                <c:pt idx="35">
                  <c:v>2532</c:v>
                </c:pt>
                <c:pt idx="36">
                  <c:v>2234</c:v>
                </c:pt>
                <c:pt idx="37">
                  <c:v>2261</c:v>
                </c:pt>
                <c:pt idx="38">
                  <c:v>2044</c:v>
                </c:pt>
                <c:pt idx="39">
                  <c:v>1547</c:v>
                </c:pt>
                <c:pt idx="40">
                  <c:v>1454</c:v>
                </c:pt>
                <c:pt idx="41">
                  <c:v>1820</c:v>
                </c:pt>
                <c:pt idx="42">
                  <c:v>1942</c:v>
                </c:pt>
                <c:pt idx="43">
                  <c:v>1905</c:v>
                </c:pt>
                <c:pt idx="44">
                  <c:v>2215</c:v>
                </c:pt>
                <c:pt idx="45">
                  <c:v>1344</c:v>
                </c:pt>
                <c:pt idx="46">
                  <c:v>1664.3333333333333</c:v>
                </c:pt>
                <c:pt idx="47">
                  <c:v>1984.6666666666665</c:v>
                </c:pt>
                <c:pt idx="48">
                  <c:v>2305</c:v>
                </c:pt>
                <c:pt idx="49">
                  <c:v>1755</c:v>
                </c:pt>
                <c:pt idx="50">
                  <c:v>1280</c:v>
                </c:pt>
                <c:pt idx="51">
                  <c:v>1101</c:v>
                </c:pt>
                <c:pt idx="52">
                  <c:v>1182</c:v>
                </c:pt>
                <c:pt idx="53">
                  <c:v>1086</c:v>
                </c:pt>
                <c:pt idx="54">
                  <c:v>1775</c:v>
                </c:pt>
                <c:pt idx="55">
                  <c:v>1945</c:v>
                </c:pt>
                <c:pt idx="56">
                  <c:v>2045</c:v>
                </c:pt>
                <c:pt idx="57">
                  <c:v>1930</c:v>
                </c:pt>
                <c:pt idx="58">
                  <c:v>2247</c:v>
                </c:pt>
                <c:pt idx="59">
                  <c:v>2096</c:v>
                </c:pt>
                <c:pt idx="60">
                  <c:v>2158</c:v>
                </c:pt>
                <c:pt idx="61">
                  <c:v>2242</c:v>
                </c:pt>
                <c:pt idx="62">
                  <c:v>2179</c:v>
                </c:pt>
                <c:pt idx="63">
                  <c:v>2086</c:v>
                </c:pt>
                <c:pt idx="64">
                  <c:v>1091</c:v>
                </c:pt>
                <c:pt idx="65">
                  <c:v>1554</c:v>
                </c:pt>
                <c:pt idx="66">
                  <c:v>1662</c:v>
                </c:pt>
                <c:pt idx="67">
                  <c:v>1929</c:v>
                </c:pt>
                <c:pt idx="68">
                  <c:v>1545</c:v>
                </c:pt>
                <c:pt idx="69">
                  <c:v>1809</c:v>
                </c:pt>
                <c:pt idx="70">
                  <c:v>1634</c:v>
                </c:pt>
                <c:pt idx="71">
                  <c:v>1966</c:v>
                </c:pt>
                <c:pt idx="72">
                  <c:v>2887</c:v>
                </c:pt>
                <c:pt idx="73">
                  <c:v>1909</c:v>
                </c:pt>
                <c:pt idx="74">
                  <c:v>2024</c:v>
                </c:pt>
                <c:pt idx="75">
                  <c:v>2186</c:v>
                </c:pt>
                <c:pt idx="76">
                  <c:v>1350</c:v>
                </c:pt>
                <c:pt idx="77">
                  <c:v>1306</c:v>
                </c:pt>
                <c:pt idx="78">
                  <c:v>2201</c:v>
                </c:pt>
                <c:pt idx="79">
                  <c:v>1656</c:v>
                </c:pt>
                <c:pt idx="80">
                  <c:v>2028</c:v>
                </c:pt>
                <c:pt idx="81">
                  <c:v>2047</c:v>
                </c:pt>
                <c:pt idx="82">
                  <c:v>1941</c:v>
                </c:pt>
                <c:pt idx="83">
                  <c:v>1944</c:v>
                </c:pt>
                <c:pt idx="84">
                  <c:v>2082</c:v>
                </c:pt>
                <c:pt idx="85">
                  <c:v>906</c:v>
                </c:pt>
                <c:pt idx="86">
                  <c:v>1086.1818181818182</c:v>
                </c:pt>
                <c:pt idx="87">
                  <c:v>1266.3636363636365</c:v>
                </c:pt>
                <c:pt idx="88">
                  <c:v>1446.5454545454545</c:v>
                </c:pt>
                <c:pt idx="89">
                  <c:v>1626.7272727272727</c:v>
                </c:pt>
                <c:pt idx="90">
                  <c:v>1806.909090909091</c:v>
                </c:pt>
                <c:pt idx="91">
                  <c:v>1987.090909090909</c:v>
                </c:pt>
                <c:pt idx="92">
                  <c:v>2167.272727272727</c:v>
                </c:pt>
                <c:pt idx="93">
                  <c:v>2347.4545454545455</c:v>
                </c:pt>
                <c:pt idx="94">
                  <c:v>2527.636363636364</c:v>
                </c:pt>
                <c:pt idx="95">
                  <c:v>2707.818181818182</c:v>
                </c:pt>
                <c:pt idx="96">
                  <c:v>2888</c:v>
                </c:pt>
                <c:pt idx="97">
                  <c:v>1851</c:v>
                </c:pt>
                <c:pt idx="98">
                  <c:v>2444</c:v>
                </c:pt>
                <c:pt idx="99">
                  <c:v>1637</c:v>
                </c:pt>
                <c:pt idx="100">
                  <c:v>2493</c:v>
                </c:pt>
                <c:pt idx="101">
                  <c:v>2337</c:v>
                </c:pt>
                <c:pt idx="102">
                  <c:v>1681</c:v>
                </c:pt>
                <c:pt idx="103">
                  <c:v>1778</c:v>
                </c:pt>
                <c:pt idx="104">
                  <c:v>1778</c:v>
                </c:pt>
                <c:pt idx="105">
                  <c:v>1885</c:v>
                </c:pt>
                <c:pt idx="106">
                  <c:v>1896</c:v>
                </c:pt>
                <c:pt idx="107">
                  <c:v>1913</c:v>
                </c:pt>
                <c:pt idx="108">
                  <c:v>1864</c:v>
                </c:pt>
                <c:pt idx="109">
                  <c:v>1646</c:v>
                </c:pt>
                <c:pt idx="110">
                  <c:v>2345</c:v>
                </c:pt>
                <c:pt idx="111">
                  <c:v>1682</c:v>
                </c:pt>
                <c:pt idx="112">
                  <c:v>1100</c:v>
                </c:pt>
                <c:pt idx="113">
                  <c:v>1430</c:v>
                </c:pt>
                <c:pt idx="114">
                  <c:v>1654</c:v>
                </c:pt>
                <c:pt idx="115">
                  <c:v>1773</c:v>
                </c:pt>
                <c:pt idx="116">
                  <c:v>1235</c:v>
                </c:pt>
                <c:pt idx="117">
                  <c:v>1407</c:v>
                </c:pt>
                <c:pt idx="118">
                  <c:v>1512</c:v>
                </c:pt>
                <c:pt idx="119">
                  <c:v>1781</c:v>
                </c:pt>
                <c:pt idx="120">
                  <c:v>2931</c:v>
                </c:pt>
                <c:pt idx="121">
                  <c:v>2102</c:v>
                </c:pt>
                <c:pt idx="122">
                  <c:v>1611</c:v>
                </c:pt>
                <c:pt idx="123">
                  <c:v>1536</c:v>
                </c:pt>
                <c:pt idx="124">
                  <c:v>1761</c:v>
                </c:pt>
                <c:pt idx="125">
                  <c:v>1954</c:v>
                </c:pt>
                <c:pt idx="126">
                  <c:v>1908</c:v>
                </c:pt>
                <c:pt idx="127">
                  <c:v>2244</c:v>
                </c:pt>
                <c:pt idx="128">
                  <c:v>2206</c:v>
                </c:pt>
                <c:pt idx="129">
                  <c:v>2136</c:v>
                </c:pt>
                <c:pt idx="130">
                  <c:v>1856</c:v>
                </c:pt>
                <c:pt idx="131">
                  <c:v>766</c:v>
                </c:pt>
                <c:pt idx="132">
                  <c:v>934.92307692307691</c:v>
                </c:pt>
                <c:pt idx="133">
                  <c:v>1103.8461538461538</c:v>
                </c:pt>
                <c:pt idx="134">
                  <c:v>1272.7692307692307</c:v>
                </c:pt>
                <c:pt idx="135">
                  <c:v>1441.6923076923076</c:v>
                </c:pt>
                <c:pt idx="136">
                  <c:v>1610.6153846153848</c:v>
                </c:pt>
                <c:pt idx="137">
                  <c:v>1779.5384615384614</c:v>
                </c:pt>
                <c:pt idx="138">
                  <c:v>1948.4615384615383</c:v>
                </c:pt>
                <c:pt idx="139">
                  <c:v>2117.3846153846152</c:v>
                </c:pt>
                <c:pt idx="140">
                  <c:v>2286.3076923076924</c:v>
                </c:pt>
                <c:pt idx="141">
                  <c:v>2455.2307692307695</c:v>
                </c:pt>
                <c:pt idx="142">
                  <c:v>2624.1538461538462</c:v>
                </c:pt>
                <c:pt idx="143">
                  <c:v>2793.0769230769229</c:v>
                </c:pt>
                <c:pt idx="144">
                  <c:v>2962</c:v>
                </c:pt>
                <c:pt idx="145">
                  <c:v>1589</c:v>
                </c:pt>
                <c:pt idx="146">
                  <c:v>1701</c:v>
                </c:pt>
                <c:pt idx="147">
                  <c:v>2105</c:v>
                </c:pt>
                <c:pt idx="148">
                  <c:v>2406</c:v>
                </c:pt>
                <c:pt idx="149">
                  <c:v>2274</c:v>
                </c:pt>
                <c:pt idx="150">
                  <c:v>2383</c:v>
                </c:pt>
                <c:pt idx="151">
                  <c:v>1931</c:v>
                </c:pt>
                <c:pt idx="152">
                  <c:v>1981</c:v>
                </c:pt>
                <c:pt idx="153">
                  <c:v>1768</c:v>
                </c:pt>
                <c:pt idx="154">
                  <c:v>1466</c:v>
                </c:pt>
                <c:pt idx="155">
                  <c:v>1473</c:v>
                </c:pt>
                <c:pt idx="156">
                  <c:v>1571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D4AE-F24F-A368-F604302BDBA9}"/>
            </c:ext>
          </c:extLst>
        </c:ser>
        <c:ser>
          <c:idx val="3"/>
          <c:order val="3"/>
          <c:spPr>
            <a:ln w="19050" algn="ctr">
              <a:solidFill>
                <a:schemeClr val="accent6"/>
              </a:solidFill>
              <a:prstDash val="solid"/>
            </a:ln>
          </c:spPr>
          <c:marker>
            <c:symbol val="none"/>
          </c:marker>
          <c:val>
            <c:numRef>
              <c:f>Sheet1!$A$4:$FA$4</c:f>
              <c:numCache>
                <c:formatCode>General</c:formatCode>
                <c:ptCount val="157"/>
                <c:pt idx="0">
                  <c:v>1844.371212121212</c:v>
                </c:pt>
                <c:pt idx="1">
                  <c:v>1844.371212121212</c:v>
                </c:pt>
                <c:pt idx="2">
                  <c:v>1844.371212121212</c:v>
                </c:pt>
                <c:pt idx="3">
                  <c:v>1844.371212121212</c:v>
                </c:pt>
                <c:pt idx="4">
                  <c:v>1844.371212121212</c:v>
                </c:pt>
                <c:pt idx="5">
                  <c:v>1844.371212121212</c:v>
                </c:pt>
                <c:pt idx="6">
                  <c:v>1844.371212121212</c:v>
                </c:pt>
                <c:pt idx="7">
                  <c:v>1844.371212121212</c:v>
                </c:pt>
                <c:pt idx="8">
                  <c:v>1844.371212121212</c:v>
                </c:pt>
                <c:pt idx="9">
                  <c:v>1844.371212121212</c:v>
                </c:pt>
                <c:pt idx="10">
                  <c:v>1844.371212121212</c:v>
                </c:pt>
                <c:pt idx="11">
                  <c:v>1844.371212121212</c:v>
                </c:pt>
                <c:pt idx="12">
                  <c:v>1844.371212121212</c:v>
                </c:pt>
                <c:pt idx="13">
                  <c:v>1844.371212121212</c:v>
                </c:pt>
                <c:pt idx="14">
                  <c:v>1844.371212121212</c:v>
                </c:pt>
                <c:pt idx="15">
                  <c:v>1844.371212121212</c:v>
                </c:pt>
                <c:pt idx="16">
                  <c:v>1844.371212121212</c:v>
                </c:pt>
                <c:pt idx="17">
                  <c:v>1844.371212121212</c:v>
                </c:pt>
                <c:pt idx="18">
                  <c:v>1844.371212121212</c:v>
                </c:pt>
                <c:pt idx="19">
                  <c:v>1844.371212121212</c:v>
                </c:pt>
                <c:pt idx="20">
                  <c:v>1844.371212121212</c:v>
                </c:pt>
                <c:pt idx="21">
                  <c:v>1844.371212121212</c:v>
                </c:pt>
                <c:pt idx="22">
                  <c:v>1844.371212121212</c:v>
                </c:pt>
                <c:pt idx="23">
                  <c:v>1844.371212121212</c:v>
                </c:pt>
                <c:pt idx="24">
                  <c:v>1844.371212121212</c:v>
                </c:pt>
                <c:pt idx="25">
                  <c:v>1844.371212121212</c:v>
                </c:pt>
                <c:pt idx="26">
                  <c:v>1844.371212121212</c:v>
                </c:pt>
                <c:pt idx="27">
                  <c:v>1844.371212121212</c:v>
                </c:pt>
                <c:pt idx="28">
                  <c:v>1844.371212121212</c:v>
                </c:pt>
                <c:pt idx="29">
                  <c:v>1844.371212121212</c:v>
                </c:pt>
                <c:pt idx="30">
                  <c:v>1844.371212121212</c:v>
                </c:pt>
                <c:pt idx="31">
                  <c:v>1844.371212121212</c:v>
                </c:pt>
                <c:pt idx="32">
                  <c:v>1844.371212121212</c:v>
                </c:pt>
                <c:pt idx="33">
                  <c:v>1844.371212121212</c:v>
                </c:pt>
                <c:pt idx="34">
                  <c:v>1844.371212121212</c:v>
                </c:pt>
                <c:pt idx="35">
                  <c:v>1844.371212121212</c:v>
                </c:pt>
                <c:pt idx="36">
                  <c:v>1844.371212121212</c:v>
                </c:pt>
                <c:pt idx="37">
                  <c:v>1844.371212121212</c:v>
                </c:pt>
                <c:pt idx="38">
                  <c:v>1844.371212121212</c:v>
                </c:pt>
                <c:pt idx="39">
                  <c:v>1844.371212121212</c:v>
                </c:pt>
                <c:pt idx="40">
                  <c:v>1844.371212121212</c:v>
                </c:pt>
                <c:pt idx="41">
                  <c:v>1844.371212121212</c:v>
                </c:pt>
                <c:pt idx="42">
                  <c:v>1844.371212121212</c:v>
                </c:pt>
                <c:pt idx="43">
                  <c:v>1844.371212121212</c:v>
                </c:pt>
                <c:pt idx="44">
                  <c:v>1844.371212121212</c:v>
                </c:pt>
                <c:pt idx="45">
                  <c:v>1844.371212121212</c:v>
                </c:pt>
                <c:pt idx="46">
                  <c:v>1844.371212121212</c:v>
                </c:pt>
                <c:pt idx="47">
                  <c:v>1844.371212121212</c:v>
                </c:pt>
                <c:pt idx="48">
                  <c:v>1844.371212121212</c:v>
                </c:pt>
                <c:pt idx="49">
                  <c:v>1844.371212121212</c:v>
                </c:pt>
                <c:pt idx="50">
                  <c:v>1844.371212121212</c:v>
                </c:pt>
                <c:pt idx="51">
                  <c:v>1844.371212121212</c:v>
                </c:pt>
                <c:pt idx="52">
                  <c:v>1844.371212121212</c:v>
                </c:pt>
                <c:pt idx="53">
                  <c:v>1844.371212121212</c:v>
                </c:pt>
                <c:pt idx="54">
                  <c:v>1844.371212121212</c:v>
                </c:pt>
                <c:pt idx="55">
                  <c:v>1844.371212121212</c:v>
                </c:pt>
                <c:pt idx="56">
                  <c:v>1844.371212121212</c:v>
                </c:pt>
                <c:pt idx="57">
                  <c:v>1844.371212121212</c:v>
                </c:pt>
                <c:pt idx="58">
                  <c:v>1844.371212121212</c:v>
                </c:pt>
                <c:pt idx="59">
                  <c:v>1844.371212121212</c:v>
                </c:pt>
                <c:pt idx="60">
                  <c:v>1844.371212121212</c:v>
                </c:pt>
                <c:pt idx="61">
                  <c:v>1844.371212121212</c:v>
                </c:pt>
                <c:pt idx="62">
                  <c:v>1844.371212121212</c:v>
                </c:pt>
                <c:pt idx="63">
                  <c:v>1844.371212121212</c:v>
                </c:pt>
                <c:pt idx="64">
                  <c:v>1844.371212121212</c:v>
                </c:pt>
                <c:pt idx="65">
                  <c:v>1844.371212121212</c:v>
                </c:pt>
                <c:pt idx="66">
                  <c:v>1844.371212121212</c:v>
                </c:pt>
                <c:pt idx="67">
                  <c:v>1844.371212121212</c:v>
                </c:pt>
                <c:pt idx="68">
                  <c:v>1844.371212121212</c:v>
                </c:pt>
                <c:pt idx="69">
                  <c:v>1844.371212121212</c:v>
                </c:pt>
                <c:pt idx="70">
                  <c:v>1844.371212121212</c:v>
                </c:pt>
                <c:pt idx="71">
                  <c:v>1844.371212121212</c:v>
                </c:pt>
                <c:pt idx="72">
                  <c:v>1844.371212121212</c:v>
                </c:pt>
                <c:pt idx="73">
                  <c:v>1844.371212121212</c:v>
                </c:pt>
                <c:pt idx="74">
                  <c:v>1844.371212121212</c:v>
                </c:pt>
                <c:pt idx="75">
                  <c:v>1844.371212121212</c:v>
                </c:pt>
                <c:pt idx="76">
                  <c:v>1844.371212121212</c:v>
                </c:pt>
                <c:pt idx="77">
                  <c:v>1844.371212121212</c:v>
                </c:pt>
                <c:pt idx="78">
                  <c:v>1844.371212121212</c:v>
                </c:pt>
                <c:pt idx="79">
                  <c:v>1844.371212121212</c:v>
                </c:pt>
                <c:pt idx="80">
                  <c:v>1844.371212121212</c:v>
                </c:pt>
                <c:pt idx="81">
                  <c:v>1844.371212121212</c:v>
                </c:pt>
                <c:pt idx="82">
                  <c:v>1844.371212121212</c:v>
                </c:pt>
                <c:pt idx="83">
                  <c:v>1844.371212121212</c:v>
                </c:pt>
                <c:pt idx="84">
                  <c:v>1844.371212121212</c:v>
                </c:pt>
                <c:pt idx="85">
                  <c:v>1844.371212121212</c:v>
                </c:pt>
                <c:pt idx="86">
                  <c:v>1844.371212121212</c:v>
                </c:pt>
                <c:pt idx="87">
                  <c:v>1844.371212121212</c:v>
                </c:pt>
                <c:pt idx="88">
                  <c:v>1844.371212121212</c:v>
                </c:pt>
                <c:pt idx="89">
                  <c:v>1844.371212121212</c:v>
                </c:pt>
                <c:pt idx="90">
                  <c:v>1844.371212121212</c:v>
                </c:pt>
                <c:pt idx="91">
                  <c:v>1844.371212121212</c:v>
                </c:pt>
                <c:pt idx="92">
                  <c:v>1844.371212121212</c:v>
                </c:pt>
                <c:pt idx="93">
                  <c:v>1844.371212121212</c:v>
                </c:pt>
                <c:pt idx="94">
                  <c:v>1844.371212121212</c:v>
                </c:pt>
                <c:pt idx="95">
                  <c:v>1844.371212121212</c:v>
                </c:pt>
                <c:pt idx="96">
                  <c:v>1844.371212121212</c:v>
                </c:pt>
                <c:pt idx="97">
                  <c:v>1844.371212121212</c:v>
                </c:pt>
                <c:pt idx="98">
                  <c:v>1844.371212121212</c:v>
                </c:pt>
                <c:pt idx="99">
                  <c:v>1844.371212121212</c:v>
                </c:pt>
                <c:pt idx="100">
                  <c:v>1844.371212121212</c:v>
                </c:pt>
                <c:pt idx="101">
                  <c:v>1844.371212121212</c:v>
                </c:pt>
                <c:pt idx="102">
                  <c:v>1844.371212121212</c:v>
                </c:pt>
                <c:pt idx="103">
                  <c:v>1844.371212121212</c:v>
                </c:pt>
                <c:pt idx="104">
                  <c:v>1844.371212121212</c:v>
                </c:pt>
                <c:pt idx="105">
                  <c:v>1844.371212121212</c:v>
                </c:pt>
                <c:pt idx="106">
                  <c:v>1844.371212121212</c:v>
                </c:pt>
                <c:pt idx="107">
                  <c:v>1844.371212121212</c:v>
                </c:pt>
                <c:pt idx="108">
                  <c:v>1844.371212121212</c:v>
                </c:pt>
                <c:pt idx="109">
                  <c:v>1844.371212121212</c:v>
                </c:pt>
                <c:pt idx="110">
                  <c:v>1844.371212121212</c:v>
                </c:pt>
                <c:pt idx="111">
                  <c:v>1844.371212121212</c:v>
                </c:pt>
                <c:pt idx="112">
                  <c:v>1844.371212121212</c:v>
                </c:pt>
                <c:pt idx="113">
                  <c:v>1844.371212121212</c:v>
                </c:pt>
                <c:pt idx="114">
                  <c:v>1844.371212121212</c:v>
                </c:pt>
                <c:pt idx="115">
                  <c:v>1844.371212121212</c:v>
                </c:pt>
                <c:pt idx="116">
                  <c:v>1844.371212121212</c:v>
                </c:pt>
                <c:pt idx="117">
                  <c:v>1844.371212121212</c:v>
                </c:pt>
                <c:pt idx="118">
                  <c:v>1844.371212121212</c:v>
                </c:pt>
                <c:pt idx="119">
                  <c:v>1844.371212121212</c:v>
                </c:pt>
                <c:pt idx="120">
                  <c:v>1844.371212121212</c:v>
                </c:pt>
                <c:pt idx="121">
                  <c:v>1844.371212121212</c:v>
                </c:pt>
                <c:pt idx="122">
                  <c:v>1844.371212121212</c:v>
                </c:pt>
                <c:pt idx="123">
                  <c:v>1844.371212121212</c:v>
                </c:pt>
                <c:pt idx="124">
                  <c:v>1844.371212121212</c:v>
                </c:pt>
                <c:pt idx="125">
                  <c:v>1844.371212121212</c:v>
                </c:pt>
                <c:pt idx="126">
                  <c:v>1844.371212121212</c:v>
                </c:pt>
                <c:pt idx="127">
                  <c:v>1844.371212121212</c:v>
                </c:pt>
                <c:pt idx="128">
                  <c:v>1844.371212121212</c:v>
                </c:pt>
                <c:pt idx="129">
                  <c:v>1844.371212121212</c:v>
                </c:pt>
                <c:pt idx="130">
                  <c:v>1844.371212121212</c:v>
                </c:pt>
                <c:pt idx="131">
                  <c:v>1844.371212121212</c:v>
                </c:pt>
                <c:pt idx="132">
                  <c:v>1844.371212121212</c:v>
                </c:pt>
                <c:pt idx="133">
                  <c:v>1844.371212121212</c:v>
                </c:pt>
                <c:pt idx="134">
                  <c:v>1844.371212121212</c:v>
                </c:pt>
                <c:pt idx="135">
                  <c:v>1844.371212121212</c:v>
                </c:pt>
                <c:pt idx="136">
                  <c:v>1844.371212121212</c:v>
                </c:pt>
                <c:pt idx="137">
                  <c:v>1844.371212121212</c:v>
                </c:pt>
                <c:pt idx="138">
                  <c:v>1844.371212121212</c:v>
                </c:pt>
                <c:pt idx="139">
                  <c:v>1844.371212121212</c:v>
                </c:pt>
                <c:pt idx="140">
                  <c:v>1844.371212121212</c:v>
                </c:pt>
                <c:pt idx="141">
                  <c:v>1844.371212121212</c:v>
                </c:pt>
                <c:pt idx="142">
                  <c:v>1844.371212121212</c:v>
                </c:pt>
                <c:pt idx="143">
                  <c:v>1844.371212121212</c:v>
                </c:pt>
                <c:pt idx="144">
                  <c:v>1844.371212121212</c:v>
                </c:pt>
                <c:pt idx="145">
                  <c:v>1844.371212121212</c:v>
                </c:pt>
                <c:pt idx="146">
                  <c:v>1844.371212121212</c:v>
                </c:pt>
                <c:pt idx="147">
                  <c:v>1844.371212121212</c:v>
                </c:pt>
                <c:pt idx="148">
                  <c:v>1844.371212121212</c:v>
                </c:pt>
                <c:pt idx="149">
                  <c:v>1844.371212121212</c:v>
                </c:pt>
                <c:pt idx="150">
                  <c:v>1844.371212121212</c:v>
                </c:pt>
                <c:pt idx="151">
                  <c:v>1844.371212121212</c:v>
                </c:pt>
                <c:pt idx="152">
                  <c:v>1844.371212121212</c:v>
                </c:pt>
                <c:pt idx="153">
                  <c:v>1844.371212121212</c:v>
                </c:pt>
                <c:pt idx="154">
                  <c:v>1844.371212121212</c:v>
                </c:pt>
                <c:pt idx="155">
                  <c:v>1844.371212121212</c:v>
                </c:pt>
                <c:pt idx="156">
                  <c:v>1844.371212121212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D4AE-F24F-A368-F604302BDB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08830832"/>
        <c:axId val="1"/>
      </c:lineChart>
      <c:lineChart>
        <c:grouping val="standard"/>
        <c:varyColors val="0"/>
        <c:ser>
          <c:idx val="4"/>
          <c:order val="4"/>
          <c:spPr>
            <a:ln w="19050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val>
            <c:numRef>
              <c:f>Sheet1!$A$5:$FA$5</c:f>
              <c:numCache>
                <c:formatCode>General</c:formatCode>
                <c:ptCount val="157"/>
                <c:pt idx="0">
                  <c:v>9194</c:v>
                </c:pt>
                <c:pt idx="1">
                  <c:v>9199</c:v>
                </c:pt>
                <c:pt idx="2">
                  <c:v>9191</c:v>
                </c:pt>
                <c:pt idx="3">
                  <c:v>9203</c:v>
                </c:pt>
                <c:pt idx="4">
                  <c:v>9190</c:v>
                </c:pt>
                <c:pt idx="5">
                  <c:v>9216</c:v>
                </c:pt>
                <c:pt idx="6">
                  <c:v>9202</c:v>
                </c:pt>
                <c:pt idx="7">
                  <c:v>9182</c:v>
                </c:pt>
                <c:pt idx="8">
                  <c:v>9208</c:v>
                </c:pt>
                <c:pt idx="9">
                  <c:v>9212</c:v>
                </c:pt>
                <c:pt idx="10">
                  <c:v>9157</c:v>
                </c:pt>
                <c:pt idx="11">
                  <c:v>9214</c:v>
                </c:pt>
                <c:pt idx="12">
                  <c:v>9230</c:v>
                </c:pt>
                <c:pt idx="13">
                  <c:v>9186</c:v>
                </c:pt>
                <c:pt idx="14">
                  <c:v>9208</c:v>
                </c:pt>
                <c:pt idx="15">
                  <c:v>9179</c:v>
                </c:pt>
                <c:pt idx="16">
                  <c:v>9214</c:v>
                </c:pt>
                <c:pt idx="17">
                  <c:v>9197</c:v>
                </c:pt>
                <c:pt idx="18">
                  <c:v>9212</c:v>
                </c:pt>
                <c:pt idx="19">
                  <c:v>9184</c:v>
                </c:pt>
                <c:pt idx="20">
                  <c:v>9182</c:v>
                </c:pt>
                <c:pt idx="21">
                  <c:v>9223</c:v>
                </c:pt>
                <c:pt idx="22">
                  <c:v>7755</c:v>
                </c:pt>
                <c:pt idx="23">
                  <c:v>8476</c:v>
                </c:pt>
                <c:pt idx="24">
                  <c:v>9197</c:v>
                </c:pt>
                <c:pt idx="25">
                  <c:v>9200</c:v>
                </c:pt>
                <c:pt idx="26">
                  <c:v>9183</c:v>
                </c:pt>
                <c:pt idx="27">
                  <c:v>9217</c:v>
                </c:pt>
                <c:pt idx="28">
                  <c:v>9203</c:v>
                </c:pt>
                <c:pt idx="29">
                  <c:v>9197</c:v>
                </c:pt>
                <c:pt idx="30">
                  <c:v>9201</c:v>
                </c:pt>
                <c:pt idx="31">
                  <c:v>9181</c:v>
                </c:pt>
                <c:pt idx="32">
                  <c:v>9214</c:v>
                </c:pt>
                <c:pt idx="33">
                  <c:v>9192</c:v>
                </c:pt>
                <c:pt idx="34">
                  <c:v>9210</c:v>
                </c:pt>
                <c:pt idx="35">
                  <c:v>9191</c:v>
                </c:pt>
                <c:pt idx="36">
                  <c:v>9211</c:v>
                </c:pt>
                <c:pt idx="37">
                  <c:v>9200</c:v>
                </c:pt>
                <c:pt idx="38">
                  <c:v>9183</c:v>
                </c:pt>
                <c:pt idx="39">
                  <c:v>9198</c:v>
                </c:pt>
                <c:pt idx="40">
                  <c:v>9219</c:v>
                </c:pt>
                <c:pt idx="41">
                  <c:v>9185</c:v>
                </c:pt>
                <c:pt idx="42">
                  <c:v>9207</c:v>
                </c:pt>
                <c:pt idx="43">
                  <c:v>9201</c:v>
                </c:pt>
                <c:pt idx="44">
                  <c:v>9192</c:v>
                </c:pt>
                <c:pt idx="45">
                  <c:v>5508</c:v>
                </c:pt>
                <c:pt idx="46">
                  <c:v>6730.333333333333</c:v>
                </c:pt>
                <c:pt idx="47">
                  <c:v>7952.6666666666661</c:v>
                </c:pt>
                <c:pt idx="48">
                  <c:v>9175</c:v>
                </c:pt>
                <c:pt idx="49">
                  <c:v>9220</c:v>
                </c:pt>
                <c:pt idx="50">
                  <c:v>9178</c:v>
                </c:pt>
                <c:pt idx="51">
                  <c:v>9215</c:v>
                </c:pt>
                <c:pt idx="52">
                  <c:v>9200</c:v>
                </c:pt>
                <c:pt idx="53">
                  <c:v>9209</c:v>
                </c:pt>
                <c:pt idx="54">
                  <c:v>9194</c:v>
                </c:pt>
                <c:pt idx="55">
                  <c:v>9197</c:v>
                </c:pt>
                <c:pt idx="56">
                  <c:v>9211</c:v>
                </c:pt>
                <c:pt idx="57">
                  <c:v>9200</c:v>
                </c:pt>
                <c:pt idx="58">
                  <c:v>9155</c:v>
                </c:pt>
                <c:pt idx="59">
                  <c:v>9235</c:v>
                </c:pt>
                <c:pt idx="60">
                  <c:v>9207</c:v>
                </c:pt>
                <c:pt idx="61">
                  <c:v>9182</c:v>
                </c:pt>
                <c:pt idx="62">
                  <c:v>9211</c:v>
                </c:pt>
                <c:pt idx="63">
                  <c:v>9202</c:v>
                </c:pt>
                <c:pt idx="64">
                  <c:v>9176</c:v>
                </c:pt>
                <c:pt idx="65">
                  <c:v>9232</c:v>
                </c:pt>
                <c:pt idx="66">
                  <c:v>9189</c:v>
                </c:pt>
                <c:pt idx="67">
                  <c:v>9190</c:v>
                </c:pt>
                <c:pt idx="68">
                  <c:v>9210</c:v>
                </c:pt>
                <c:pt idx="69">
                  <c:v>9181</c:v>
                </c:pt>
                <c:pt idx="70">
                  <c:v>9222</c:v>
                </c:pt>
                <c:pt idx="71">
                  <c:v>9191</c:v>
                </c:pt>
                <c:pt idx="72">
                  <c:v>9194</c:v>
                </c:pt>
                <c:pt idx="73">
                  <c:v>9204</c:v>
                </c:pt>
                <c:pt idx="74">
                  <c:v>9199</c:v>
                </c:pt>
                <c:pt idx="75">
                  <c:v>9195</c:v>
                </c:pt>
                <c:pt idx="76">
                  <c:v>9207</c:v>
                </c:pt>
                <c:pt idx="77">
                  <c:v>9186</c:v>
                </c:pt>
                <c:pt idx="78">
                  <c:v>9194</c:v>
                </c:pt>
                <c:pt idx="79">
                  <c:v>9194</c:v>
                </c:pt>
                <c:pt idx="80">
                  <c:v>9214</c:v>
                </c:pt>
                <c:pt idx="81">
                  <c:v>9199</c:v>
                </c:pt>
                <c:pt idx="82">
                  <c:v>9177</c:v>
                </c:pt>
                <c:pt idx="83">
                  <c:v>9209</c:v>
                </c:pt>
                <c:pt idx="84">
                  <c:v>9224</c:v>
                </c:pt>
                <c:pt idx="85">
                  <c:v>3665</c:v>
                </c:pt>
                <c:pt idx="86">
                  <c:v>4167.272727272727</c:v>
                </c:pt>
                <c:pt idx="87">
                  <c:v>4669.545454545455</c:v>
                </c:pt>
                <c:pt idx="88">
                  <c:v>5171.818181818182</c:v>
                </c:pt>
                <c:pt idx="89">
                  <c:v>5674.090909090909</c:v>
                </c:pt>
                <c:pt idx="90">
                  <c:v>6176.363636363636</c:v>
                </c:pt>
                <c:pt idx="91">
                  <c:v>6678.636363636364</c:v>
                </c:pt>
                <c:pt idx="92">
                  <c:v>7180.909090909091</c:v>
                </c:pt>
                <c:pt idx="93">
                  <c:v>7683.181818181818</c:v>
                </c:pt>
                <c:pt idx="94">
                  <c:v>8185.454545454546</c:v>
                </c:pt>
                <c:pt idx="95">
                  <c:v>8687.7272727272721</c:v>
                </c:pt>
                <c:pt idx="96">
                  <c:v>9190</c:v>
                </c:pt>
                <c:pt idx="97">
                  <c:v>9203</c:v>
                </c:pt>
                <c:pt idx="98">
                  <c:v>9198</c:v>
                </c:pt>
                <c:pt idx="99">
                  <c:v>9197</c:v>
                </c:pt>
                <c:pt idx="100">
                  <c:v>9206</c:v>
                </c:pt>
                <c:pt idx="101">
                  <c:v>9193</c:v>
                </c:pt>
                <c:pt idx="102">
                  <c:v>9206</c:v>
                </c:pt>
                <c:pt idx="103">
                  <c:v>9200</c:v>
                </c:pt>
                <c:pt idx="104">
                  <c:v>9191</c:v>
                </c:pt>
                <c:pt idx="105">
                  <c:v>9206</c:v>
                </c:pt>
                <c:pt idx="106">
                  <c:v>9206</c:v>
                </c:pt>
                <c:pt idx="107">
                  <c:v>9202</c:v>
                </c:pt>
                <c:pt idx="108">
                  <c:v>9172</c:v>
                </c:pt>
                <c:pt idx="109">
                  <c:v>9226</c:v>
                </c:pt>
                <c:pt idx="110">
                  <c:v>9174</c:v>
                </c:pt>
                <c:pt idx="111">
                  <c:v>9214</c:v>
                </c:pt>
                <c:pt idx="112">
                  <c:v>9173</c:v>
                </c:pt>
                <c:pt idx="113">
                  <c:v>9235</c:v>
                </c:pt>
                <c:pt idx="114">
                  <c:v>9178</c:v>
                </c:pt>
                <c:pt idx="115">
                  <c:v>9216</c:v>
                </c:pt>
                <c:pt idx="116">
                  <c:v>9207</c:v>
                </c:pt>
                <c:pt idx="117">
                  <c:v>9183</c:v>
                </c:pt>
                <c:pt idx="118">
                  <c:v>9208</c:v>
                </c:pt>
                <c:pt idx="119">
                  <c:v>9203</c:v>
                </c:pt>
                <c:pt idx="120">
                  <c:v>9184</c:v>
                </c:pt>
                <c:pt idx="121">
                  <c:v>9191</c:v>
                </c:pt>
                <c:pt idx="122">
                  <c:v>9216</c:v>
                </c:pt>
                <c:pt idx="123">
                  <c:v>9194</c:v>
                </c:pt>
                <c:pt idx="124">
                  <c:v>9211</c:v>
                </c:pt>
                <c:pt idx="125">
                  <c:v>9190</c:v>
                </c:pt>
                <c:pt idx="126">
                  <c:v>9213</c:v>
                </c:pt>
                <c:pt idx="127">
                  <c:v>9170</c:v>
                </c:pt>
                <c:pt idx="128">
                  <c:v>9223</c:v>
                </c:pt>
                <c:pt idx="129">
                  <c:v>9195</c:v>
                </c:pt>
                <c:pt idx="130">
                  <c:v>9201</c:v>
                </c:pt>
                <c:pt idx="131">
                  <c:v>2734</c:v>
                </c:pt>
                <c:pt idx="132">
                  <c:v>3229.2307692307695</c:v>
                </c:pt>
                <c:pt idx="133">
                  <c:v>3724.4615384615386</c:v>
                </c:pt>
                <c:pt idx="134">
                  <c:v>4219.6923076923076</c:v>
                </c:pt>
                <c:pt idx="135">
                  <c:v>4714.9230769230771</c:v>
                </c:pt>
                <c:pt idx="136">
                  <c:v>5210.1538461538457</c:v>
                </c:pt>
                <c:pt idx="137">
                  <c:v>5705.3846153846152</c:v>
                </c:pt>
                <c:pt idx="138">
                  <c:v>6200.6153846153848</c:v>
                </c:pt>
                <c:pt idx="139">
                  <c:v>6695.8461538461543</c:v>
                </c:pt>
                <c:pt idx="140">
                  <c:v>7191.0769230769229</c:v>
                </c:pt>
                <c:pt idx="141">
                  <c:v>7686.3076923076924</c:v>
                </c:pt>
                <c:pt idx="142">
                  <c:v>8181.5384615384619</c:v>
                </c:pt>
                <c:pt idx="143">
                  <c:v>8676.7692307692305</c:v>
                </c:pt>
                <c:pt idx="144">
                  <c:v>9172</c:v>
                </c:pt>
                <c:pt idx="145">
                  <c:v>9203</c:v>
                </c:pt>
                <c:pt idx="146">
                  <c:v>9204</c:v>
                </c:pt>
                <c:pt idx="147">
                  <c:v>9216</c:v>
                </c:pt>
                <c:pt idx="148">
                  <c:v>9167</c:v>
                </c:pt>
                <c:pt idx="149">
                  <c:v>9214</c:v>
                </c:pt>
                <c:pt idx="150">
                  <c:v>9223</c:v>
                </c:pt>
                <c:pt idx="151">
                  <c:v>9181</c:v>
                </c:pt>
                <c:pt idx="152">
                  <c:v>9192</c:v>
                </c:pt>
                <c:pt idx="153">
                  <c:v>9210</c:v>
                </c:pt>
                <c:pt idx="154">
                  <c:v>9201</c:v>
                </c:pt>
                <c:pt idx="155">
                  <c:v>9178</c:v>
                </c:pt>
                <c:pt idx="156">
                  <c:v>8660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D4AE-F24F-A368-F604302BDBA9}"/>
            </c:ext>
          </c:extLst>
        </c:ser>
        <c:ser>
          <c:idx val="5"/>
          <c:order val="5"/>
          <c:spPr>
            <a:ln w="19050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val>
            <c:numRef>
              <c:f>Sheet1!$A$6:$FA$6</c:f>
              <c:numCache>
                <c:formatCode>General</c:formatCode>
                <c:ptCount val="157"/>
                <c:pt idx="0">
                  <c:v>9065.1590909090901</c:v>
                </c:pt>
                <c:pt idx="1">
                  <c:v>9065.1590909090901</c:v>
                </c:pt>
                <c:pt idx="2">
                  <c:v>9065.1590909090901</c:v>
                </c:pt>
                <c:pt idx="3">
                  <c:v>9065.1590909090901</c:v>
                </c:pt>
                <c:pt idx="4">
                  <c:v>9065.1590909090901</c:v>
                </c:pt>
                <c:pt idx="5">
                  <c:v>9065.1590909090901</c:v>
                </c:pt>
                <c:pt idx="6">
                  <c:v>9065.1590909090901</c:v>
                </c:pt>
                <c:pt idx="7">
                  <c:v>9065.1590909090901</c:v>
                </c:pt>
                <c:pt idx="8">
                  <c:v>9065.1590909090901</c:v>
                </c:pt>
                <c:pt idx="9">
                  <c:v>9065.1590909090901</c:v>
                </c:pt>
                <c:pt idx="10">
                  <c:v>9065.1590909090901</c:v>
                </c:pt>
                <c:pt idx="11">
                  <c:v>9065.1590909090901</c:v>
                </c:pt>
                <c:pt idx="12">
                  <c:v>9065.1590909090901</c:v>
                </c:pt>
                <c:pt idx="13">
                  <c:v>9065.1590909090901</c:v>
                </c:pt>
                <c:pt idx="14">
                  <c:v>9065.1590909090901</c:v>
                </c:pt>
                <c:pt idx="15">
                  <c:v>9065.1590909090901</c:v>
                </c:pt>
                <c:pt idx="16">
                  <c:v>9065.1590909090901</c:v>
                </c:pt>
                <c:pt idx="17">
                  <c:v>9065.1590909090901</c:v>
                </c:pt>
                <c:pt idx="18">
                  <c:v>9065.1590909090901</c:v>
                </c:pt>
                <c:pt idx="19">
                  <c:v>9065.1590909090901</c:v>
                </c:pt>
                <c:pt idx="20">
                  <c:v>9065.1590909090901</c:v>
                </c:pt>
                <c:pt idx="21">
                  <c:v>9065.1590909090901</c:v>
                </c:pt>
                <c:pt idx="22">
                  <c:v>9065.1590909090901</c:v>
                </c:pt>
                <c:pt idx="23">
                  <c:v>9065.1590909090901</c:v>
                </c:pt>
                <c:pt idx="24">
                  <c:v>9065.1590909090901</c:v>
                </c:pt>
                <c:pt idx="25">
                  <c:v>9065.1590909090901</c:v>
                </c:pt>
                <c:pt idx="26">
                  <c:v>9065.1590909090901</c:v>
                </c:pt>
                <c:pt idx="27">
                  <c:v>9065.1590909090901</c:v>
                </c:pt>
                <c:pt idx="28">
                  <c:v>9065.1590909090901</c:v>
                </c:pt>
                <c:pt idx="29">
                  <c:v>9065.1590909090901</c:v>
                </c:pt>
                <c:pt idx="30">
                  <c:v>9065.1590909090901</c:v>
                </c:pt>
                <c:pt idx="31">
                  <c:v>9065.1590909090901</c:v>
                </c:pt>
                <c:pt idx="32">
                  <c:v>9065.1590909090901</c:v>
                </c:pt>
                <c:pt idx="33">
                  <c:v>9065.1590909090901</c:v>
                </c:pt>
                <c:pt idx="34">
                  <c:v>9065.1590909090901</c:v>
                </c:pt>
                <c:pt idx="35">
                  <c:v>9065.1590909090901</c:v>
                </c:pt>
                <c:pt idx="36">
                  <c:v>9065.1590909090901</c:v>
                </c:pt>
                <c:pt idx="37">
                  <c:v>9065.1590909090901</c:v>
                </c:pt>
                <c:pt idx="38">
                  <c:v>9065.1590909090901</c:v>
                </c:pt>
                <c:pt idx="39">
                  <c:v>9065.1590909090901</c:v>
                </c:pt>
                <c:pt idx="40">
                  <c:v>9065.1590909090901</c:v>
                </c:pt>
                <c:pt idx="41">
                  <c:v>9065.1590909090901</c:v>
                </c:pt>
                <c:pt idx="42">
                  <c:v>9065.1590909090901</c:v>
                </c:pt>
                <c:pt idx="43">
                  <c:v>9065.1590909090901</c:v>
                </c:pt>
                <c:pt idx="44">
                  <c:v>9065.1590909090901</c:v>
                </c:pt>
                <c:pt idx="45">
                  <c:v>9065.1590909090901</c:v>
                </c:pt>
                <c:pt idx="46">
                  <c:v>9065.1590909090901</c:v>
                </c:pt>
                <c:pt idx="47">
                  <c:v>9065.1590909090901</c:v>
                </c:pt>
                <c:pt idx="48">
                  <c:v>9065.1590909090901</c:v>
                </c:pt>
                <c:pt idx="49">
                  <c:v>9065.1590909090901</c:v>
                </c:pt>
                <c:pt idx="50">
                  <c:v>9065.1590909090901</c:v>
                </c:pt>
                <c:pt idx="51">
                  <c:v>9065.1590909090901</c:v>
                </c:pt>
                <c:pt idx="52">
                  <c:v>9065.1590909090901</c:v>
                </c:pt>
                <c:pt idx="53">
                  <c:v>9065.1590909090901</c:v>
                </c:pt>
                <c:pt idx="54">
                  <c:v>9065.1590909090901</c:v>
                </c:pt>
                <c:pt idx="55">
                  <c:v>9065.1590909090901</c:v>
                </c:pt>
                <c:pt idx="56">
                  <c:v>9065.1590909090901</c:v>
                </c:pt>
                <c:pt idx="57">
                  <c:v>9065.1590909090901</c:v>
                </c:pt>
                <c:pt idx="58">
                  <c:v>9065.1590909090901</c:v>
                </c:pt>
                <c:pt idx="59">
                  <c:v>9065.1590909090901</c:v>
                </c:pt>
                <c:pt idx="60">
                  <c:v>9065.1590909090901</c:v>
                </c:pt>
                <c:pt idx="61">
                  <c:v>9065.1590909090901</c:v>
                </c:pt>
                <c:pt idx="62">
                  <c:v>9065.1590909090901</c:v>
                </c:pt>
                <c:pt idx="63">
                  <c:v>9065.1590909090901</c:v>
                </c:pt>
                <c:pt idx="64">
                  <c:v>9065.1590909090901</c:v>
                </c:pt>
                <c:pt idx="65">
                  <c:v>9065.1590909090901</c:v>
                </c:pt>
                <c:pt idx="66">
                  <c:v>9065.1590909090901</c:v>
                </c:pt>
                <c:pt idx="67">
                  <c:v>9065.1590909090901</c:v>
                </c:pt>
                <c:pt idx="68">
                  <c:v>9065.1590909090901</c:v>
                </c:pt>
                <c:pt idx="69">
                  <c:v>9065.1590909090901</c:v>
                </c:pt>
                <c:pt idx="70">
                  <c:v>9065.1590909090901</c:v>
                </c:pt>
                <c:pt idx="71">
                  <c:v>9065.1590909090901</c:v>
                </c:pt>
                <c:pt idx="72">
                  <c:v>9065.1590909090901</c:v>
                </c:pt>
                <c:pt idx="73">
                  <c:v>9065.1590909090901</c:v>
                </c:pt>
                <c:pt idx="74">
                  <c:v>9065.1590909090901</c:v>
                </c:pt>
                <c:pt idx="75">
                  <c:v>9065.1590909090901</c:v>
                </c:pt>
                <c:pt idx="76">
                  <c:v>9065.1590909090901</c:v>
                </c:pt>
                <c:pt idx="77">
                  <c:v>9065.1590909090901</c:v>
                </c:pt>
                <c:pt idx="78">
                  <c:v>9065.1590909090901</c:v>
                </c:pt>
                <c:pt idx="79">
                  <c:v>9065.1590909090901</c:v>
                </c:pt>
                <c:pt idx="80">
                  <c:v>9065.1590909090901</c:v>
                </c:pt>
                <c:pt idx="81">
                  <c:v>9065.1590909090901</c:v>
                </c:pt>
                <c:pt idx="82">
                  <c:v>9065.1590909090901</c:v>
                </c:pt>
                <c:pt idx="83">
                  <c:v>9065.1590909090901</c:v>
                </c:pt>
                <c:pt idx="84">
                  <c:v>9065.1590909090901</c:v>
                </c:pt>
                <c:pt idx="85">
                  <c:v>9065.1590909090901</c:v>
                </c:pt>
                <c:pt idx="86">
                  <c:v>9065.1590909090901</c:v>
                </c:pt>
                <c:pt idx="87">
                  <c:v>9065.1590909090901</c:v>
                </c:pt>
                <c:pt idx="88">
                  <c:v>9065.1590909090901</c:v>
                </c:pt>
                <c:pt idx="89">
                  <c:v>9065.1590909090901</c:v>
                </c:pt>
                <c:pt idx="90">
                  <c:v>9065.1590909090901</c:v>
                </c:pt>
                <c:pt idx="91">
                  <c:v>9065.1590909090901</c:v>
                </c:pt>
                <c:pt idx="92">
                  <c:v>9065.1590909090901</c:v>
                </c:pt>
                <c:pt idx="93">
                  <c:v>9065.1590909090901</c:v>
                </c:pt>
                <c:pt idx="94">
                  <c:v>9065.1590909090901</c:v>
                </c:pt>
                <c:pt idx="95">
                  <c:v>9065.1590909090901</c:v>
                </c:pt>
                <c:pt idx="96">
                  <c:v>9065.1590909090901</c:v>
                </c:pt>
                <c:pt idx="97">
                  <c:v>9065.1590909090901</c:v>
                </c:pt>
                <c:pt idx="98">
                  <c:v>9065.1590909090901</c:v>
                </c:pt>
                <c:pt idx="99">
                  <c:v>9065.1590909090901</c:v>
                </c:pt>
                <c:pt idx="100">
                  <c:v>9065.1590909090901</c:v>
                </c:pt>
                <c:pt idx="101">
                  <c:v>9065.1590909090901</c:v>
                </c:pt>
                <c:pt idx="102">
                  <c:v>9065.1590909090901</c:v>
                </c:pt>
                <c:pt idx="103">
                  <c:v>9065.1590909090901</c:v>
                </c:pt>
                <c:pt idx="104">
                  <c:v>9065.1590909090901</c:v>
                </c:pt>
                <c:pt idx="105">
                  <c:v>9065.1590909090901</c:v>
                </c:pt>
                <c:pt idx="106">
                  <c:v>9065.1590909090901</c:v>
                </c:pt>
                <c:pt idx="107">
                  <c:v>9065.1590909090901</c:v>
                </c:pt>
                <c:pt idx="108">
                  <c:v>9065.1590909090901</c:v>
                </c:pt>
                <c:pt idx="109">
                  <c:v>9065.1590909090901</c:v>
                </c:pt>
                <c:pt idx="110">
                  <c:v>9065.1590909090901</c:v>
                </c:pt>
                <c:pt idx="111">
                  <c:v>9065.1590909090901</c:v>
                </c:pt>
                <c:pt idx="112">
                  <c:v>9065.1590909090901</c:v>
                </c:pt>
                <c:pt idx="113">
                  <c:v>9065.1590909090901</c:v>
                </c:pt>
                <c:pt idx="114">
                  <c:v>9065.1590909090901</c:v>
                </c:pt>
                <c:pt idx="115">
                  <c:v>9065.1590909090901</c:v>
                </c:pt>
                <c:pt idx="116">
                  <c:v>9065.1590909090901</c:v>
                </c:pt>
                <c:pt idx="117">
                  <c:v>9065.1590909090901</c:v>
                </c:pt>
                <c:pt idx="118">
                  <c:v>9065.1590909090901</c:v>
                </c:pt>
                <c:pt idx="119">
                  <c:v>9065.1590909090901</c:v>
                </c:pt>
                <c:pt idx="120">
                  <c:v>9065.1590909090901</c:v>
                </c:pt>
                <c:pt idx="121">
                  <c:v>9065.1590909090901</c:v>
                </c:pt>
                <c:pt idx="122">
                  <c:v>9065.1590909090901</c:v>
                </c:pt>
                <c:pt idx="123">
                  <c:v>9065.1590909090901</c:v>
                </c:pt>
                <c:pt idx="124">
                  <c:v>9065.1590909090901</c:v>
                </c:pt>
                <c:pt idx="125">
                  <c:v>9065.1590909090901</c:v>
                </c:pt>
                <c:pt idx="126">
                  <c:v>9065.1590909090901</c:v>
                </c:pt>
                <c:pt idx="127">
                  <c:v>9065.1590909090901</c:v>
                </c:pt>
                <c:pt idx="128">
                  <c:v>9065.1590909090901</c:v>
                </c:pt>
                <c:pt idx="129">
                  <c:v>9065.1590909090901</c:v>
                </c:pt>
                <c:pt idx="130">
                  <c:v>9065.1590909090901</c:v>
                </c:pt>
                <c:pt idx="131">
                  <c:v>9065.1590909090901</c:v>
                </c:pt>
                <c:pt idx="132">
                  <c:v>9065.1590909090901</c:v>
                </c:pt>
                <c:pt idx="133">
                  <c:v>9065.1590909090901</c:v>
                </c:pt>
                <c:pt idx="134">
                  <c:v>9065.1590909090901</c:v>
                </c:pt>
                <c:pt idx="135">
                  <c:v>9065.1590909090901</c:v>
                </c:pt>
                <c:pt idx="136">
                  <c:v>9065.1590909090901</c:v>
                </c:pt>
                <c:pt idx="137">
                  <c:v>9065.1590909090901</c:v>
                </c:pt>
                <c:pt idx="138">
                  <c:v>9065.1590909090901</c:v>
                </c:pt>
                <c:pt idx="139">
                  <c:v>9065.1590909090901</c:v>
                </c:pt>
                <c:pt idx="140">
                  <c:v>9065.1590909090901</c:v>
                </c:pt>
                <c:pt idx="141">
                  <c:v>9065.1590909090901</c:v>
                </c:pt>
                <c:pt idx="142">
                  <c:v>9065.1590909090901</c:v>
                </c:pt>
                <c:pt idx="143">
                  <c:v>9065.1590909090901</c:v>
                </c:pt>
                <c:pt idx="144">
                  <c:v>9065.1590909090901</c:v>
                </c:pt>
                <c:pt idx="145">
                  <c:v>9065.1590909090901</c:v>
                </c:pt>
                <c:pt idx="146">
                  <c:v>9065.1590909090901</c:v>
                </c:pt>
                <c:pt idx="147">
                  <c:v>9065.1590909090901</c:v>
                </c:pt>
                <c:pt idx="148">
                  <c:v>9065.1590909090901</c:v>
                </c:pt>
                <c:pt idx="149">
                  <c:v>9065.1590909090901</c:v>
                </c:pt>
                <c:pt idx="150">
                  <c:v>9065.1590909090901</c:v>
                </c:pt>
                <c:pt idx="151">
                  <c:v>9065.1590909090901</c:v>
                </c:pt>
                <c:pt idx="152">
                  <c:v>9065.1590909090901</c:v>
                </c:pt>
                <c:pt idx="153">
                  <c:v>9065.1590909090901</c:v>
                </c:pt>
                <c:pt idx="154">
                  <c:v>9065.1590909090901</c:v>
                </c:pt>
                <c:pt idx="155">
                  <c:v>9065.1590909090901</c:v>
                </c:pt>
                <c:pt idx="156">
                  <c:v>9065.1590909090901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D4AE-F24F-A368-F604302BDB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"/>
        <c:axId val="2"/>
      </c:lineChart>
      <c:catAx>
        <c:axId val="90883083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50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>
                <a:solidFill>
                  <a:srgbClr val="0F2233"/>
                </a:solidFill>
                <a:latin typeface="+mn-lt"/>
                <a:ea typeface="+mn-ea"/>
                <a:cs typeface="+mn-cs"/>
                <a:sym typeface="Symbol"/>
              </a:defRPr>
            </a:pPr>
            <a:endParaRPr lang="en-US"/>
          </a:p>
        </c:txPr>
        <c:crossAx val="908830832"/>
        <c:crosses val="min"/>
        <c:crossBetween val="midCat"/>
        <c:majorUnit val="500"/>
      </c:valAx>
      <c:valAx>
        <c:axId val="2"/>
        <c:scaling>
          <c:orientation val="minMax"/>
          <c:max val="10000"/>
          <c:min val="0"/>
        </c:scaling>
        <c:delete val="0"/>
        <c:axPos val="r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>
                <a:solidFill>
                  <a:srgbClr val="0F2233"/>
                </a:solidFill>
                <a:latin typeface="+mn-lt"/>
                <a:ea typeface="+mn-ea"/>
                <a:cs typeface="+mn-cs"/>
                <a:sym typeface="Symbol"/>
              </a:defRPr>
            </a:pPr>
            <a:endParaRPr lang="en-US"/>
          </a:p>
        </c:txPr>
        <c:crossAx val="3"/>
        <c:crosses val="max"/>
        <c:crossBetween val="midCat"/>
        <c:majorUnit val="1000"/>
      </c:valAx>
      <c:catAx>
        <c:axId val="3"/>
        <c:scaling>
          <c:orientation val="minMax"/>
        </c:scaling>
        <c:delete val="1"/>
        <c:axPos val="b"/>
        <c:majorTickMark val="out"/>
        <c:minorTickMark val="none"/>
        <c:tickLblPos val="nextTo"/>
        <c:crossAx val="2"/>
        <c:crosses val="min"/>
        <c:auto val="0"/>
        <c:lblAlgn val="ctr"/>
        <c:lblOffset val="100"/>
        <c:noMultiLvlLbl val="0"/>
      </c:catAx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832544938505204"/>
          <c:y val="2.5535939470365698E-2"/>
          <c:w val="0.77199621570482502"/>
          <c:h val="0.9489281210592686"/>
        </c:manualLayout>
      </c:layout>
      <c:lineChart>
        <c:grouping val="standard"/>
        <c:varyColors val="0"/>
        <c:ser>
          <c:idx val="0"/>
          <c:order val="0"/>
          <c:spPr>
            <a:ln w="19050" algn="ctr">
              <a:solidFill>
                <a:schemeClr val="accent3"/>
              </a:solidFill>
              <a:prstDash val="solid"/>
            </a:ln>
          </c:spPr>
          <c:marker>
            <c:symbol val="none"/>
          </c:marker>
          <c:dLbls>
            <c:dLbl>
              <c:idx val="33"/>
              <c:layout>
                <c:manualLayout>
                  <c:x val="0"/>
                  <c:y val="-3.2786885245901641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rgbClr val="0F223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AC8A-724A-B77E-37D0F3E47BA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Sheet1!$A$1:$AW$1</c:f>
              <c:numCache>
                <c:formatCode>General</c:formatCode>
                <c:ptCount val="49"/>
                <c:pt idx="0">
                  <c:v>612</c:v>
                </c:pt>
                <c:pt idx="1">
                  <c:v>625</c:v>
                </c:pt>
                <c:pt idx="2">
                  <c:v>598</c:v>
                </c:pt>
                <c:pt idx="3">
                  <c:v>612</c:v>
                </c:pt>
                <c:pt idx="4">
                  <c:v>609</c:v>
                </c:pt>
                <c:pt idx="5">
                  <c:v>605</c:v>
                </c:pt>
                <c:pt idx="6">
                  <c:v>596</c:v>
                </c:pt>
                <c:pt idx="7">
                  <c:v>609</c:v>
                </c:pt>
                <c:pt idx="8">
                  <c:v>595</c:v>
                </c:pt>
                <c:pt idx="9">
                  <c:v>607</c:v>
                </c:pt>
                <c:pt idx="10">
                  <c:v>608</c:v>
                </c:pt>
                <c:pt idx="11">
                  <c:v>617</c:v>
                </c:pt>
                <c:pt idx="12">
                  <c:v>616</c:v>
                </c:pt>
                <c:pt idx="13">
                  <c:v>639</c:v>
                </c:pt>
                <c:pt idx="14">
                  <c:v>630</c:v>
                </c:pt>
                <c:pt idx="15">
                  <c:v>358</c:v>
                </c:pt>
                <c:pt idx="24">
                  <c:v>641</c:v>
                </c:pt>
                <c:pt idx="25">
                  <c:v>642</c:v>
                </c:pt>
                <c:pt idx="26">
                  <c:v>591</c:v>
                </c:pt>
                <c:pt idx="27">
                  <c:v>658</c:v>
                </c:pt>
                <c:pt idx="28">
                  <c:v>694</c:v>
                </c:pt>
                <c:pt idx="29">
                  <c:v>663</c:v>
                </c:pt>
                <c:pt idx="30">
                  <c:v>689</c:v>
                </c:pt>
                <c:pt idx="31">
                  <c:v>713</c:v>
                </c:pt>
                <c:pt idx="32">
                  <c:v>672</c:v>
                </c:pt>
                <c:pt idx="33">
                  <c:v>738</c:v>
                </c:pt>
                <c:pt idx="34">
                  <c:v>606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C8A-724A-B77E-37D0F3E47BA0}"/>
            </c:ext>
          </c:extLst>
        </c:ser>
        <c:ser>
          <c:idx val="1"/>
          <c:order val="1"/>
          <c:spPr>
            <a:ln w="19050" algn="ctr">
              <a:solidFill>
                <a:schemeClr val="accent4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-7.0324818669189534E-2"/>
                  <c:y val="-1.8915510718789407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rgbClr val="0F2233"/>
                      </a:solidFill>
                      <a:latin typeface="+mn-lt"/>
                      <a:ea typeface="+mn-ea"/>
                      <a:cs typeface="+mn-cs"/>
                      <a:sym typeface="Symbol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AC8A-724A-B77E-37D0F3E47BA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Sheet1!$A$2:$AW$2</c:f>
              <c:numCache>
                <c:formatCode>General</c:formatCode>
                <c:ptCount val="49"/>
                <c:pt idx="0">
                  <c:v>623.81481481481478</c:v>
                </c:pt>
                <c:pt idx="1">
                  <c:v>623.81481481481478</c:v>
                </c:pt>
                <c:pt idx="2">
                  <c:v>623.81481481481478</c:v>
                </c:pt>
                <c:pt idx="3">
                  <c:v>623.81481481481478</c:v>
                </c:pt>
                <c:pt idx="4">
                  <c:v>623.81481481481478</c:v>
                </c:pt>
                <c:pt idx="5">
                  <c:v>623.81481481481478</c:v>
                </c:pt>
                <c:pt idx="6">
                  <c:v>623.81481481481478</c:v>
                </c:pt>
                <c:pt idx="7">
                  <c:v>623.81481481481478</c:v>
                </c:pt>
                <c:pt idx="8">
                  <c:v>623.81481481481478</c:v>
                </c:pt>
                <c:pt idx="9">
                  <c:v>623.81481481481478</c:v>
                </c:pt>
                <c:pt idx="10">
                  <c:v>623.81481481481478</c:v>
                </c:pt>
                <c:pt idx="11">
                  <c:v>623.81481481481478</c:v>
                </c:pt>
                <c:pt idx="12">
                  <c:v>623.81481481481478</c:v>
                </c:pt>
                <c:pt idx="13">
                  <c:v>623.81481481481478</c:v>
                </c:pt>
                <c:pt idx="14">
                  <c:v>623.81481481481478</c:v>
                </c:pt>
                <c:pt idx="15">
                  <c:v>623.81481481481478</c:v>
                </c:pt>
                <c:pt idx="16">
                  <c:v>623.81481481481478</c:v>
                </c:pt>
                <c:pt idx="17">
                  <c:v>623.81481481481478</c:v>
                </c:pt>
                <c:pt idx="18">
                  <c:v>623.81481481481478</c:v>
                </c:pt>
                <c:pt idx="19">
                  <c:v>623.81481481481478</c:v>
                </c:pt>
                <c:pt idx="20">
                  <c:v>623.81481481481478</c:v>
                </c:pt>
                <c:pt idx="21">
                  <c:v>623.81481481481478</c:v>
                </c:pt>
                <c:pt idx="22">
                  <c:v>623.81481481481478</c:v>
                </c:pt>
                <c:pt idx="23">
                  <c:v>623.81481481481478</c:v>
                </c:pt>
                <c:pt idx="24">
                  <c:v>623.81481481481478</c:v>
                </c:pt>
                <c:pt idx="25">
                  <c:v>623.81481481481478</c:v>
                </c:pt>
                <c:pt idx="26">
                  <c:v>623.81481481481478</c:v>
                </c:pt>
                <c:pt idx="27">
                  <c:v>623.81481481481478</c:v>
                </c:pt>
                <c:pt idx="28">
                  <c:v>623.81481481481478</c:v>
                </c:pt>
                <c:pt idx="29">
                  <c:v>623.81481481481478</c:v>
                </c:pt>
                <c:pt idx="30">
                  <c:v>623.81481481481478</c:v>
                </c:pt>
                <c:pt idx="31">
                  <c:v>623.81481481481478</c:v>
                </c:pt>
                <c:pt idx="32">
                  <c:v>623.81481481481478</c:v>
                </c:pt>
                <c:pt idx="33">
                  <c:v>623.81481481481478</c:v>
                </c:pt>
                <c:pt idx="34">
                  <c:v>623.81481481481478</c:v>
                </c:pt>
                <c:pt idx="35">
                  <c:v>623.81481481481478</c:v>
                </c:pt>
                <c:pt idx="36">
                  <c:v>623.81481481481478</c:v>
                </c:pt>
                <c:pt idx="37">
                  <c:v>623.81481481481478</c:v>
                </c:pt>
                <c:pt idx="38">
                  <c:v>623.81481481481478</c:v>
                </c:pt>
                <c:pt idx="39">
                  <c:v>623.81481481481478</c:v>
                </c:pt>
                <c:pt idx="40">
                  <c:v>623.81481481481478</c:v>
                </c:pt>
                <c:pt idx="41">
                  <c:v>623.81481481481478</c:v>
                </c:pt>
                <c:pt idx="42">
                  <c:v>623.81481481481478</c:v>
                </c:pt>
                <c:pt idx="43">
                  <c:v>623.81481481481478</c:v>
                </c:pt>
                <c:pt idx="44">
                  <c:v>623.81481481481478</c:v>
                </c:pt>
                <c:pt idx="45">
                  <c:v>623.81481481481478</c:v>
                </c:pt>
                <c:pt idx="46">
                  <c:v>623.81481481481478</c:v>
                </c:pt>
                <c:pt idx="47">
                  <c:v>623.81481481481478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C8A-724A-B77E-37D0F3E47BA0}"/>
            </c:ext>
          </c:extLst>
        </c:ser>
        <c:ser>
          <c:idx val="2"/>
          <c:order val="2"/>
          <c:spPr>
            <a:ln w="19050" algn="ctr">
              <a:solidFill>
                <a:schemeClr val="accent5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8855250709555344E-2"/>
                  <c:y val="-3.2786885245901641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rgbClr val="0F2233"/>
                      </a:solidFill>
                      <a:latin typeface="+mn-lt"/>
                      <a:ea typeface="+mn-ea"/>
                      <a:cs typeface="+mn-cs"/>
                      <a:sym typeface="Symbol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AC8A-724A-B77E-37D0F3E47BA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Sheet1!$A$3:$AW$3</c:f>
              <c:numCache>
                <c:formatCode>General</c:formatCode>
                <c:ptCount val="49"/>
                <c:pt idx="0">
                  <c:v>4807</c:v>
                </c:pt>
                <c:pt idx="1">
                  <c:v>3614</c:v>
                </c:pt>
                <c:pt idx="2">
                  <c:v>3684</c:v>
                </c:pt>
                <c:pt idx="3">
                  <c:v>3806</c:v>
                </c:pt>
                <c:pt idx="4">
                  <c:v>3742</c:v>
                </c:pt>
                <c:pt idx="5">
                  <c:v>3826</c:v>
                </c:pt>
                <c:pt idx="6">
                  <c:v>3925</c:v>
                </c:pt>
                <c:pt idx="7">
                  <c:v>3561</c:v>
                </c:pt>
                <c:pt idx="8">
                  <c:v>3888</c:v>
                </c:pt>
                <c:pt idx="9">
                  <c:v>3972</c:v>
                </c:pt>
                <c:pt idx="10">
                  <c:v>3734</c:v>
                </c:pt>
                <c:pt idx="11">
                  <c:v>3783</c:v>
                </c:pt>
                <c:pt idx="12">
                  <c:v>3747</c:v>
                </c:pt>
                <c:pt idx="13">
                  <c:v>3675</c:v>
                </c:pt>
                <c:pt idx="14">
                  <c:v>4063</c:v>
                </c:pt>
                <c:pt idx="15">
                  <c:v>2355</c:v>
                </c:pt>
                <c:pt idx="24">
                  <c:v>4347</c:v>
                </c:pt>
                <c:pt idx="25">
                  <c:v>3958</c:v>
                </c:pt>
                <c:pt idx="26">
                  <c:v>3578</c:v>
                </c:pt>
                <c:pt idx="27">
                  <c:v>3542</c:v>
                </c:pt>
                <c:pt idx="28">
                  <c:v>3447</c:v>
                </c:pt>
                <c:pt idx="29">
                  <c:v>3663</c:v>
                </c:pt>
                <c:pt idx="30">
                  <c:v>3575</c:v>
                </c:pt>
                <c:pt idx="31">
                  <c:v>3635</c:v>
                </c:pt>
                <c:pt idx="32">
                  <c:v>3753</c:v>
                </c:pt>
                <c:pt idx="33">
                  <c:v>3693</c:v>
                </c:pt>
                <c:pt idx="34">
                  <c:v>3197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AC8A-724A-B77E-37D0F3E47BA0}"/>
            </c:ext>
          </c:extLst>
        </c:ser>
        <c:ser>
          <c:idx val="3"/>
          <c:order val="3"/>
          <c:spPr>
            <a:ln w="19050" algn="ctr">
              <a:solidFill>
                <a:schemeClr val="accent6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-8.1835383159886477E-2"/>
                  <c:y val="3.1525851197982345E-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rgbClr val="0F223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AC8A-724A-B77E-37D0F3E47BA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Sheet1!$A$4:$AW$4</c:f>
              <c:numCache>
                <c:formatCode>General</c:formatCode>
                <c:ptCount val="49"/>
                <c:pt idx="0">
                  <c:v>3724.8148148148148</c:v>
                </c:pt>
                <c:pt idx="1">
                  <c:v>3724.8148148148148</c:v>
                </c:pt>
                <c:pt idx="2">
                  <c:v>3724.8148148148148</c:v>
                </c:pt>
                <c:pt idx="3">
                  <c:v>3724.8148148148148</c:v>
                </c:pt>
                <c:pt idx="4">
                  <c:v>3724.8148148148148</c:v>
                </c:pt>
                <c:pt idx="5">
                  <c:v>3724.8148148148148</c:v>
                </c:pt>
                <c:pt idx="6">
                  <c:v>3724.8148148148148</c:v>
                </c:pt>
                <c:pt idx="7">
                  <c:v>3724.8148148148148</c:v>
                </c:pt>
                <c:pt idx="8">
                  <c:v>3724.8148148148148</c:v>
                </c:pt>
                <c:pt idx="9">
                  <c:v>3724.8148148148148</c:v>
                </c:pt>
                <c:pt idx="10">
                  <c:v>3724.8148148148148</c:v>
                </c:pt>
                <c:pt idx="11">
                  <c:v>3724.8148148148148</c:v>
                </c:pt>
                <c:pt idx="12">
                  <c:v>3724.8148148148148</c:v>
                </c:pt>
                <c:pt idx="13">
                  <c:v>3724.8148148148148</c:v>
                </c:pt>
                <c:pt idx="14">
                  <c:v>3724.8148148148148</c:v>
                </c:pt>
                <c:pt idx="15">
                  <c:v>3724.8148148148148</c:v>
                </c:pt>
                <c:pt idx="16">
                  <c:v>3724.8148148148148</c:v>
                </c:pt>
                <c:pt idx="17">
                  <c:v>3724.8148148148148</c:v>
                </c:pt>
                <c:pt idx="18">
                  <c:v>3724.8148148148148</c:v>
                </c:pt>
                <c:pt idx="19">
                  <c:v>3724.8148148148148</c:v>
                </c:pt>
                <c:pt idx="20">
                  <c:v>3724.8148148148148</c:v>
                </c:pt>
                <c:pt idx="21">
                  <c:v>3724.8148148148148</c:v>
                </c:pt>
                <c:pt idx="22">
                  <c:v>3724.8148148148148</c:v>
                </c:pt>
                <c:pt idx="23">
                  <c:v>3724.8148148148148</c:v>
                </c:pt>
                <c:pt idx="24">
                  <c:v>3724.8148148148148</c:v>
                </c:pt>
                <c:pt idx="25">
                  <c:v>3724.8148148148148</c:v>
                </c:pt>
                <c:pt idx="26">
                  <c:v>3724.8148148148148</c:v>
                </c:pt>
                <c:pt idx="27">
                  <c:v>3724.8148148148148</c:v>
                </c:pt>
                <c:pt idx="28">
                  <c:v>3724.8148148148148</c:v>
                </c:pt>
                <c:pt idx="29">
                  <c:v>3724.8148148148148</c:v>
                </c:pt>
                <c:pt idx="30">
                  <c:v>3724.8148148148148</c:v>
                </c:pt>
                <c:pt idx="31">
                  <c:v>3724.8148148148148</c:v>
                </c:pt>
                <c:pt idx="32">
                  <c:v>3724.8148148148148</c:v>
                </c:pt>
                <c:pt idx="33">
                  <c:v>3724.8148148148148</c:v>
                </c:pt>
                <c:pt idx="34">
                  <c:v>3724.8148148148148</c:v>
                </c:pt>
                <c:pt idx="35">
                  <c:v>3724.8148148148148</c:v>
                </c:pt>
                <c:pt idx="36">
                  <c:v>3724.8148148148148</c:v>
                </c:pt>
                <c:pt idx="37">
                  <c:v>3724.8148148148148</c:v>
                </c:pt>
                <c:pt idx="38">
                  <c:v>3724.8148148148148</c:v>
                </c:pt>
                <c:pt idx="39">
                  <c:v>3724.8148148148148</c:v>
                </c:pt>
                <c:pt idx="40">
                  <c:v>3724.8148148148148</c:v>
                </c:pt>
                <c:pt idx="41">
                  <c:v>3724.8148148148148</c:v>
                </c:pt>
                <c:pt idx="42">
                  <c:v>3724.8148148148148</c:v>
                </c:pt>
                <c:pt idx="43">
                  <c:v>3724.8148148148148</c:v>
                </c:pt>
                <c:pt idx="44">
                  <c:v>3724.8148148148148</c:v>
                </c:pt>
                <c:pt idx="45">
                  <c:v>3724.8148148148148</c:v>
                </c:pt>
                <c:pt idx="46">
                  <c:v>3724.8148148148148</c:v>
                </c:pt>
                <c:pt idx="47">
                  <c:v>3724.8148148148148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AC8A-724A-B77E-37D0F3E47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09476064"/>
        <c:axId val="1"/>
      </c:lineChart>
      <c:lineChart>
        <c:grouping val="standard"/>
        <c:varyColors val="0"/>
        <c:ser>
          <c:idx val="4"/>
          <c:order val="4"/>
          <c:spPr>
            <a:ln w="19050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val>
            <c:numRef>
              <c:f>Sheet1!$A$5:$AW$5</c:f>
              <c:numCache>
                <c:formatCode>General</c:formatCode>
                <c:ptCount val="49"/>
                <c:pt idx="0">
                  <c:v>9205</c:v>
                </c:pt>
                <c:pt idx="1">
                  <c:v>9173</c:v>
                </c:pt>
                <c:pt idx="2">
                  <c:v>9224</c:v>
                </c:pt>
                <c:pt idx="3">
                  <c:v>9199</c:v>
                </c:pt>
                <c:pt idx="4">
                  <c:v>9174</c:v>
                </c:pt>
                <c:pt idx="5">
                  <c:v>9229</c:v>
                </c:pt>
                <c:pt idx="6">
                  <c:v>9192</c:v>
                </c:pt>
                <c:pt idx="7">
                  <c:v>9195</c:v>
                </c:pt>
                <c:pt idx="8">
                  <c:v>9214</c:v>
                </c:pt>
                <c:pt idx="9">
                  <c:v>9192</c:v>
                </c:pt>
                <c:pt idx="10">
                  <c:v>9199</c:v>
                </c:pt>
                <c:pt idx="11">
                  <c:v>9207</c:v>
                </c:pt>
                <c:pt idx="12">
                  <c:v>9180</c:v>
                </c:pt>
                <c:pt idx="13">
                  <c:v>9219</c:v>
                </c:pt>
                <c:pt idx="14">
                  <c:v>9173</c:v>
                </c:pt>
                <c:pt idx="15">
                  <c:v>5581</c:v>
                </c:pt>
                <c:pt idx="24">
                  <c:v>9192</c:v>
                </c:pt>
                <c:pt idx="25">
                  <c:v>9189</c:v>
                </c:pt>
                <c:pt idx="26">
                  <c:v>9215</c:v>
                </c:pt>
                <c:pt idx="27">
                  <c:v>9200</c:v>
                </c:pt>
                <c:pt idx="28">
                  <c:v>9165</c:v>
                </c:pt>
                <c:pt idx="29">
                  <c:v>9220</c:v>
                </c:pt>
                <c:pt idx="30">
                  <c:v>9201</c:v>
                </c:pt>
                <c:pt idx="31">
                  <c:v>9194</c:v>
                </c:pt>
                <c:pt idx="32">
                  <c:v>9208</c:v>
                </c:pt>
                <c:pt idx="33">
                  <c:v>9207</c:v>
                </c:pt>
                <c:pt idx="34">
                  <c:v>8073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AC8A-724A-B77E-37D0F3E47BA0}"/>
            </c:ext>
          </c:extLst>
        </c:ser>
        <c:ser>
          <c:idx val="5"/>
          <c:order val="5"/>
          <c:spPr>
            <a:ln w="19050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dLbls>
            <c:dLbl>
              <c:idx val="46"/>
              <c:layout>
                <c:manualLayout>
                  <c:x val="0.12519709870703249"/>
                  <c:y val="2.8373266078184113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rgbClr val="0F2233"/>
                      </a:solidFill>
                      <a:latin typeface="+mn-lt"/>
                      <a:ea typeface="+mn-ea"/>
                      <a:cs typeface="+mn-cs"/>
                      <a:sym typeface="Symbol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AC8A-724A-B77E-37D0F3E47BA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Sheet1!$A$6:$AW$6</c:f>
              <c:numCache>
                <c:formatCode>General</c:formatCode>
                <c:ptCount val="49"/>
                <c:pt idx="0">
                  <c:v>9022.9629629629635</c:v>
                </c:pt>
                <c:pt idx="1">
                  <c:v>9022.9629629629635</c:v>
                </c:pt>
                <c:pt idx="2">
                  <c:v>9022.9629629629635</c:v>
                </c:pt>
                <c:pt idx="3">
                  <c:v>9022.9629629629635</c:v>
                </c:pt>
                <c:pt idx="4">
                  <c:v>9022.9629629629635</c:v>
                </c:pt>
                <c:pt idx="5">
                  <c:v>9022.9629629629635</c:v>
                </c:pt>
                <c:pt idx="6">
                  <c:v>9022.9629629629635</c:v>
                </c:pt>
                <c:pt idx="7">
                  <c:v>9022.9629629629635</c:v>
                </c:pt>
                <c:pt idx="8">
                  <c:v>9022.9629629629635</c:v>
                </c:pt>
                <c:pt idx="9">
                  <c:v>9022.9629629629635</c:v>
                </c:pt>
                <c:pt idx="10">
                  <c:v>9022.9629629629635</c:v>
                </c:pt>
                <c:pt idx="11">
                  <c:v>9022.9629629629635</c:v>
                </c:pt>
                <c:pt idx="12">
                  <c:v>9022.9629629629635</c:v>
                </c:pt>
                <c:pt idx="13">
                  <c:v>9022.9629629629635</c:v>
                </c:pt>
                <c:pt idx="14">
                  <c:v>9022.9629629629635</c:v>
                </c:pt>
                <c:pt idx="15">
                  <c:v>9022.9629629629635</c:v>
                </c:pt>
                <c:pt idx="16">
                  <c:v>9022.9629629629635</c:v>
                </c:pt>
                <c:pt idx="17">
                  <c:v>9022.9629629629635</c:v>
                </c:pt>
                <c:pt idx="18">
                  <c:v>9022.9629629629635</c:v>
                </c:pt>
                <c:pt idx="19">
                  <c:v>9022.9629629629635</c:v>
                </c:pt>
                <c:pt idx="20">
                  <c:v>9022.9629629629635</c:v>
                </c:pt>
                <c:pt idx="21">
                  <c:v>9022.9629629629635</c:v>
                </c:pt>
                <c:pt idx="22">
                  <c:v>9022.9629629629635</c:v>
                </c:pt>
                <c:pt idx="23">
                  <c:v>9022.9629629629635</c:v>
                </c:pt>
                <c:pt idx="24">
                  <c:v>9022.9629629629635</c:v>
                </c:pt>
                <c:pt idx="25">
                  <c:v>9022.9629629629635</c:v>
                </c:pt>
                <c:pt idx="26">
                  <c:v>9022.9629629629635</c:v>
                </c:pt>
                <c:pt idx="27">
                  <c:v>9022.9629629629635</c:v>
                </c:pt>
                <c:pt idx="28">
                  <c:v>9022.9629629629635</c:v>
                </c:pt>
                <c:pt idx="29">
                  <c:v>9022.9629629629635</c:v>
                </c:pt>
                <c:pt idx="30">
                  <c:v>9022.9629629629635</c:v>
                </c:pt>
                <c:pt idx="31">
                  <c:v>9022.9629629629635</c:v>
                </c:pt>
                <c:pt idx="32">
                  <c:v>9022.9629629629635</c:v>
                </c:pt>
                <c:pt idx="33">
                  <c:v>9022.9629629629635</c:v>
                </c:pt>
                <c:pt idx="34">
                  <c:v>9022.9629629629635</c:v>
                </c:pt>
                <c:pt idx="35">
                  <c:v>9022.9629629629635</c:v>
                </c:pt>
                <c:pt idx="36">
                  <c:v>9022.9629629629635</c:v>
                </c:pt>
                <c:pt idx="37">
                  <c:v>9022.9629629629635</c:v>
                </c:pt>
                <c:pt idx="38">
                  <c:v>9022.9629629629635</c:v>
                </c:pt>
                <c:pt idx="39">
                  <c:v>9022.9629629629635</c:v>
                </c:pt>
                <c:pt idx="40">
                  <c:v>9022.9629629629635</c:v>
                </c:pt>
                <c:pt idx="41">
                  <c:v>9022.9629629629635</c:v>
                </c:pt>
                <c:pt idx="42">
                  <c:v>9022.9629629629635</c:v>
                </c:pt>
                <c:pt idx="43">
                  <c:v>9022.9629629629635</c:v>
                </c:pt>
                <c:pt idx="44">
                  <c:v>9022.9629629629635</c:v>
                </c:pt>
                <c:pt idx="45">
                  <c:v>9022.9629629629635</c:v>
                </c:pt>
                <c:pt idx="46">
                  <c:v>9022.9629629629635</c:v>
                </c:pt>
                <c:pt idx="47">
                  <c:v>9022.9629629629635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AC8A-724A-B77E-37D0F3E47B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"/>
        <c:axId val="2"/>
      </c:lineChart>
      <c:catAx>
        <c:axId val="909476064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50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>
                <a:solidFill>
                  <a:srgbClr val="0F2233"/>
                </a:solidFill>
                <a:latin typeface="+mn-lt"/>
                <a:ea typeface="+mn-ea"/>
                <a:cs typeface="+mn-cs"/>
                <a:sym typeface="Symbol"/>
              </a:defRPr>
            </a:pPr>
            <a:endParaRPr lang="en-US"/>
          </a:p>
        </c:txPr>
        <c:crossAx val="909476064"/>
        <c:crosses val="min"/>
        <c:crossBetween val="midCat"/>
        <c:majorUnit val="500"/>
      </c:valAx>
      <c:valAx>
        <c:axId val="2"/>
        <c:scaling>
          <c:orientation val="minMax"/>
          <c:max val="10000"/>
          <c:min val="0"/>
        </c:scaling>
        <c:delete val="0"/>
        <c:axPos val="r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>
                <a:solidFill>
                  <a:srgbClr val="0F2233"/>
                </a:solidFill>
                <a:latin typeface="+mn-lt"/>
                <a:ea typeface="+mn-ea"/>
                <a:cs typeface="+mn-cs"/>
                <a:sym typeface="Symbol"/>
              </a:defRPr>
            </a:pPr>
            <a:endParaRPr lang="en-US"/>
          </a:p>
        </c:txPr>
        <c:crossAx val="3"/>
        <c:crosses val="max"/>
        <c:crossBetween val="midCat"/>
        <c:majorUnit val="1000"/>
      </c:valAx>
      <c:catAx>
        <c:axId val="3"/>
        <c:scaling>
          <c:orientation val="minMax"/>
        </c:scaling>
        <c:delete val="1"/>
        <c:axPos val="b"/>
        <c:majorTickMark val="out"/>
        <c:minorTickMark val="none"/>
        <c:tickLblPos val="nextTo"/>
        <c:crossAx val="2"/>
        <c:crosses val="min"/>
        <c:auto val="0"/>
        <c:lblAlgn val="ctr"/>
        <c:lblOffset val="100"/>
        <c:noMultiLvlLbl val="0"/>
      </c:catAx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846226712977582"/>
          <c:y val="2.5535939470365698E-2"/>
          <c:w val="0.77297126618250711"/>
          <c:h val="0.9489281210592686"/>
        </c:manualLayout>
      </c:layout>
      <c:lineChart>
        <c:grouping val="standard"/>
        <c:varyColors val="0"/>
        <c:ser>
          <c:idx val="0"/>
          <c:order val="0"/>
          <c:spPr>
            <a:ln w="19050" algn="ctr">
              <a:solidFill>
                <a:schemeClr val="accent3"/>
              </a:solidFill>
              <a:prstDash val="solid"/>
            </a:ln>
          </c:spPr>
          <c:marker>
            <c:symbol val="none"/>
          </c:marker>
          <c:dLbls>
            <c:dLbl>
              <c:idx val="36"/>
              <c:layout>
                <c:manualLayout>
                  <c:x val="0"/>
                  <c:y val="-3.2786885245901641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rgbClr val="0F2233"/>
                      </a:solidFill>
                      <a:latin typeface="+mn-lt"/>
                      <a:ea typeface="+mn-ea"/>
                      <a:cs typeface="+mn-cs"/>
                      <a:sym typeface="Symbol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B399-304E-BE1B-FA01CD6FA7F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Sheet1!$A$1:$AW$1</c:f>
              <c:numCache>
                <c:formatCode>General</c:formatCode>
                <c:ptCount val="49"/>
                <c:pt idx="0">
                  <c:v>467</c:v>
                </c:pt>
                <c:pt idx="1">
                  <c:v>446</c:v>
                </c:pt>
                <c:pt idx="2">
                  <c:v>468</c:v>
                </c:pt>
                <c:pt idx="3">
                  <c:v>454</c:v>
                </c:pt>
                <c:pt idx="4">
                  <c:v>459</c:v>
                </c:pt>
                <c:pt idx="5">
                  <c:v>448</c:v>
                </c:pt>
                <c:pt idx="6">
                  <c:v>465</c:v>
                </c:pt>
                <c:pt idx="7">
                  <c:v>454</c:v>
                </c:pt>
                <c:pt idx="8">
                  <c:v>452</c:v>
                </c:pt>
                <c:pt idx="9">
                  <c:v>434</c:v>
                </c:pt>
                <c:pt idx="10">
                  <c:v>465</c:v>
                </c:pt>
                <c:pt idx="11">
                  <c:v>449</c:v>
                </c:pt>
                <c:pt idx="12">
                  <c:v>455</c:v>
                </c:pt>
                <c:pt idx="13">
                  <c:v>454</c:v>
                </c:pt>
                <c:pt idx="14">
                  <c:v>463</c:v>
                </c:pt>
                <c:pt idx="15">
                  <c:v>460</c:v>
                </c:pt>
                <c:pt idx="16">
                  <c:v>461</c:v>
                </c:pt>
                <c:pt idx="17">
                  <c:v>478</c:v>
                </c:pt>
                <c:pt idx="18">
                  <c:v>475</c:v>
                </c:pt>
                <c:pt idx="19">
                  <c:v>471</c:v>
                </c:pt>
                <c:pt idx="20">
                  <c:v>358</c:v>
                </c:pt>
                <c:pt idx="24">
                  <c:v>511</c:v>
                </c:pt>
                <c:pt idx="25">
                  <c:v>417</c:v>
                </c:pt>
                <c:pt idx="26">
                  <c:v>470</c:v>
                </c:pt>
                <c:pt idx="27">
                  <c:v>476</c:v>
                </c:pt>
                <c:pt idx="28">
                  <c:v>482</c:v>
                </c:pt>
                <c:pt idx="29">
                  <c:v>527</c:v>
                </c:pt>
                <c:pt idx="30">
                  <c:v>520</c:v>
                </c:pt>
                <c:pt idx="31">
                  <c:v>486</c:v>
                </c:pt>
                <c:pt idx="32">
                  <c:v>521</c:v>
                </c:pt>
                <c:pt idx="33">
                  <c:v>521</c:v>
                </c:pt>
                <c:pt idx="34">
                  <c:v>514</c:v>
                </c:pt>
                <c:pt idx="35">
                  <c:v>518</c:v>
                </c:pt>
                <c:pt idx="36">
                  <c:v>543</c:v>
                </c:pt>
                <c:pt idx="37">
                  <c:v>540</c:v>
                </c:pt>
                <c:pt idx="38">
                  <c:v>261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399-304E-BE1B-FA01CD6FA7FB}"/>
            </c:ext>
          </c:extLst>
        </c:ser>
        <c:ser>
          <c:idx val="1"/>
          <c:order val="1"/>
          <c:spPr>
            <a:ln w="19050" algn="ctr">
              <a:solidFill>
                <a:schemeClr val="accent4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-7.0413640669403227E-2"/>
                  <c:y val="-1.8915510718789407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rgbClr val="0F2233"/>
                      </a:solidFill>
                      <a:latin typeface="+mn-lt"/>
                      <a:ea typeface="+mn-ea"/>
                      <a:cs typeface="+mn-cs"/>
                      <a:sym typeface="Symbol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B399-304E-BE1B-FA01CD6FA7F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Sheet1!$A$2:$AW$2</c:f>
              <c:numCache>
                <c:formatCode>General</c:formatCode>
                <c:ptCount val="49"/>
                <c:pt idx="0">
                  <c:v>467.86111111111109</c:v>
                </c:pt>
                <c:pt idx="1">
                  <c:v>467.86111111111109</c:v>
                </c:pt>
                <c:pt idx="2">
                  <c:v>467.86111111111109</c:v>
                </c:pt>
                <c:pt idx="3">
                  <c:v>467.86111111111109</c:v>
                </c:pt>
                <c:pt idx="4">
                  <c:v>467.86111111111109</c:v>
                </c:pt>
                <c:pt idx="5">
                  <c:v>467.86111111111109</c:v>
                </c:pt>
                <c:pt idx="6">
                  <c:v>467.86111111111109</c:v>
                </c:pt>
                <c:pt idx="7">
                  <c:v>467.86111111111109</c:v>
                </c:pt>
                <c:pt idx="8">
                  <c:v>467.86111111111109</c:v>
                </c:pt>
                <c:pt idx="9">
                  <c:v>467.86111111111109</c:v>
                </c:pt>
                <c:pt idx="10">
                  <c:v>467.86111111111109</c:v>
                </c:pt>
                <c:pt idx="11">
                  <c:v>467.86111111111109</c:v>
                </c:pt>
                <c:pt idx="12">
                  <c:v>467.86111111111109</c:v>
                </c:pt>
                <c:pt idx="13">
                  <c:v>467.86111111111109</c:v>
                </c:pt>
                <c:pt idx="14">
                  <c:v>467.86111111111109</c:v>
                </c:pt>
                <c:pt idx="15">
                  <c:v>467.86111111111109</c:v>
                </c:pt>
                <c:pt idx="16">
                  <c:v>467.86111111111109</c:v>
                </c:pt>
                <c:pt idx="17">
                  <c:v>467.86111111111109</c:v>
                </c:pt>
                <c:pt idx="18">
                  <c:v>467.86111111111109</c:v>
                </c:pt>
                <c:pt idx="19">
                  <c:v>467.86111111111109</c:v>
                </c:pt>
                <c:pt idx="20">
                  <c:v>467.86111111111109</c:v>
                </c:pt>
                <c:pt idx="21">
                  <c:v>467.86111111111109</c:v>
                </c:pt>
                <c:pt idx="22">
                  <c:v>467.86111111111109</c:v>
                </c:pt>
                <c:pt idx="23">
                  <c:v>467.86111111111109</c:v>
                </c:pt>
                <c:pt idx="24">
                  <c:v>467.86111111111109</c:v>
                </c:pt>
                <c:pt idx="25">
                  <c:v>467.86111111111109</c:v>
                </c:pt>
                <c:pt idx="26">
                  <c:v>467.86111111111109</c:v>
                </c:pt>
                <c:pt idx="27">
                  <c:v>467.86111111111109</c:v>
                </c:pt>
                <c:pt idx="28">
                  <c:v>467.86111111111109</c:v>
                </c:pt>
                <c:pt idx="29">
                  <c:v>467.86111111111109</c:v>
                </c:pt>
                <c:pt idx="30">
                  <c:v>467.86111111111109</c:v>
                </c:pt>
                <c:pt idx="31">
                  <c:v>467.86111111111109</c:v>
                </c:pt>
                <c:pt idx="32">
                  <c:v>467.86111111111109</c:v>
                </c:pt>
                <c:pt idx="33">
                  <c:v>467.86111111111109</c:v>
                </c:pt>
                <c:pt idx="34">
                  <c:v>467.86111111111109</c:v>
                </c:pt>
                <c:pt idx="35">
                  <c:v>467.86111111111109</c:v>
                </c:pt>
                <c:pt idx="36">
                  <c:v>467.86111111111109</c:v>
                </c:pt>
                <c:pt idx="37">
                  <c:v>467.86111111111109</c:v>
                </c:pt>
                <c:pt idx="38">
                  <c:v>467.86111111111109</c:v>
                </c:pt>
                <c:pt idx="39">
                  <c:v>467.86111111111109</c:v>
                </c:pt>
                <c:pt idx="40">
                  <c:v>467.86111111111109</c:v>
                </c:pt>
                <c:pt idx="41">
                  <c:v>467.86111111111109</c:v>
                </c:pt>
                <c:pt idx="42">
                  <c:v>467.86111111111109</c:v>
                </c:pt>
                <c:pt idx="43">
                  <c:v>467.86111111111109</c:v>
                </c:pt>
                <c:pt idx="44">
                  <c:v>467.86111111111109</c:v>
                </c:pt>
                <c:pt idx="45">
                  <c:v>467.86111111111109</c:v>
                </c:pt>
                <c:pt idx="46">
                  <c:v>467.86111111111109</c:v>
                </c:pt>
                <c:pt idx="47">
                  <c:v>467.86111111111109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399-304E-BE1B-FA01CD6FA7FB}"/>
            </c:ext>
          </c:extLst>
        </c:ser>
        <c:ser>
          <c:idx val="2"/>
          <c:order val="2"/>
          <c:spPr>
            <a:ln w="19050" algn="ctr">
              <a:solidFill>
                <a:schemeClr val="accent5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2.8891695610988317E-2"/>
                  <c:y val="-3.2786885245901641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rgbClr val="0F223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B399-304E-BE1B-FA01CD6FA7F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Sheet1!$A$3:$AW$3</c:f>
              <c:numCache>
                <c:formatCode>General</c:formatCode>
                <c:ptCount val="49"/>
                <c:pt idx="0">
                  <c:v>3915</c:v>
                </c:pt>
                <c:pt idx="1">
                  <c:v>2620</c:v>
                </c:pt>
                <c:pt idx="2">
                  <c:v>2839</c:v>
                </c:pt>
                <c:pt idx="3">
                  <c:v>2731</c:v>
                </c:pt>
                <c:pt idx="4">
                  <c:v>2857</c:v>
                </c:pt>
                <c:pt idx="5">
                  <c:v>2846</c:v>
                </c:pt>
                <c:pt idx="6">
                  <c:v>2859</c:v>
                </c:pt>
                <c:pt idx="7">
                  <c:v>2812</c:v>
                </c:pt>
                <c:pt idx="8">
                  <c:v>2962</c:v>
                </c:pt>
                <c:pt idx="9">
                  <c:v>2761</c:v>
                </c:pt>
                <c:pt idx="10">
                  <c:v>2701</c:v>
                </c:pt>
                <c:pt idx="11">
                  <c:v>2950</c:v>
                </c:pt>
                <c:pt idx="12">
                  <c:v>3006</c:v>
                </c:pt>
                <c:pt idx="13">
                  <c:v>2873</c:v>
                </c:pt>
                <c:pt idx="14">
                  <c:v>2742</c:v>
                </c:pt>
                <c:pt idx="15">
                  <c:v>2868</c:v>
                </c:pt>
                <c:pt idx="16">
                  <c:v>2793</c:v>
                </c:pt>
                <c:pt idx="17">
                  <c:v>2956</c:v>
                </c:pt>
                <c:pt idx="18">
                  <c:v>2802</c:v>
                </c:pt>
                <c:pt idx="19">
                  <c:v>2934</c:v>
                </c:pt>
                <c:pt idx="20">
                  <c:v>2355</c:v>
                </c:pt>
                <c:pt idx="24">
                  <c:v>3465</c:v>
                </c:pt>
                <c:pt idx="25">
                  <c:v>2868</c:v>
                </c:pt>
                <c:pt idx="26">
                  <c:v>2778</c:v>
                </c:pt>
                <c:pt idx="27">
                  <c:v>2772</c:v>
                </c:pt>
                <c:pt idx="28">
                  <c:v>2693</c:v>
                </c:pt>
                <c:pt idx="29">
                  <c:v>2485</c:v>
                </c:pt>
                <c:pt idx="30">
                  <c:v>2737</c:v>
                </c:pt>
                <c:pt idx="31">
                  <c:v>2737</c:v>
                </c:pt>
                <c:pt idx="32">
                  <c:v>2590</c:v>
                </c:pt>
                <c:pt idx="33">
                  <c:v>2807</c:v>
                </c:pt>
                <c:pt idx="34">
                  <c:v>2828</c:v>
                </c:pt>
                <c:pt idx="35">
                  <c:v>2738</c:v>
                </c:pt>
                <c:pt idx="36">
                  <c:v>2735</c:v>
                </c:pt>
                <c:pt idx="37">
                  <c:v>2752</c:v>
                </c:pt>
                <c:pt idx="38">
                  <c:v>1403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B399-304E-BE1B-FA01CD6FA7FB}"/>
            </c:ext>
          </c:extLst>
        </c:ser>
        <c:ser>
          <c:idx val="3"/>
          <c:order val="3"/>
          <c:spPr>
            <a:ln w="19050" algn="ctr">
              <a:solidFill>
                <a:schemeClr val="accent6"/>
              </a:solidFill>
              <a:prstDash val="soli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-8.1938743290179986E-2"/>
                  <c:y val="3.1525851197982345E-4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rgbClr val="0F223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6-B399-304E-BE1B-FA01CD6FA7F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Sheet1!$A$4:$AW$4</c:f>
              <c:numCache>
                <c:formatCode>General</c:formatCode>
                <c:ptCount val="49"/>
                <c:pt idx="0">
                  <c:v>2793.6111111111113</c:v>
                </c:pt>
                <c:pt idx="1">
                  <c:v>2793.6111111111113</c:v>
                </c:pt>
                <c:pt idx="2">
                  <c:v>2793.6111111111113</c:v>
                </c:pt>
                <c:pt idx="3">
                  <c:v>2793.6111111111113</c:v>
                </c:pt>
                <c:pt idx="4">
                  <c:v>2793.6111111111113</c:v>
                </c:pt>
                <c:pt idx="5">
                  <c:v>2793.6111111111113</c:v>
                </c:pt>
                <c:pt idx="6">
                  <c:v>2793.6111111111113</c:v>
                </c:pt>
                <c:pt idx="7">
                  <c:v>2793.6111111111113</c:v>
                </c:pt>
                <c:pt idx="8">
                  <c:v>2793.6111111111113</c:v>
                </c:pt>
                <c:pt idx="9">
                  <c:v>2793.6111111111113</c:v>
                </c:pt>
                <c:pt idx="10">
                  <c:v>2793.6111111111113</c:v>
                </c:pt>
                <c:pt idx="11">
                  <c:v>2793.6111111111113</c:v>
                </c:pt>
                <c:pt idx="12">
                  <c:v>2793.6111111111113</c:v>
                </c:pt>
                <c:pt idx="13">
                  <c:v>2793.6111111111113</c:v>
                </c:pt>
                <c:pt idx="14">
                  <c:v>2793.6111111111113</c:v>
                </c:pt>
                <c:pt idx="15">
                  <c:v>2793.6111111111113</c:v>
                </c:pt>
                <c:pt idx="16">
                  <c:v>2793.6111111111113</c:v>
                </c:pt>
                <c:pt idx="17">
                  <c:v>2793.6111111111113</c:v>
                </c:pt>
                <c:pt idx="18">
                  <c:v>2793.6111111111113</c:v>
                </c:pt>
                <c:pt idx="19">
                  <c:v>2793.6111111111113</c:v>
                </c:pt>
                <c:pt idx="20">
                  <c:v>2793.6111111111113</c:v>
                </c:pt>
                <c:pt idx="21">
                  <c:v>2793.6111111111113</c:v>
                </c:pt>
                <c:pt idx="22">
                  <c:v>2793.6111111111113</c:v>
                </c:pt>
                <c:pt idx="23">
                  <c:v>2793.6111111111113</c:v>
                </c:pt>
                <c:pt idx="24">
                  <c:v>2793.6111111111113</c:v>
                </c:pt>
                <c:pt idx="25">
                  <c:v>2793.6111111111113</c:v>
                </c:pt>
                <c:pt idx="26">
                  <c:v>2793.6111111111113</c:v>
                </c:pt>
                <c:pt idx="27">
                  <c:v>2793.6111111111113</c:v>
                </c:pt>
                <c:pt idx="28">
                  <c:v>2793.6111111111113</c:v>
                </c:pt>
                <c:pt idx="29">
                  <c:v>2793.6111111111113</c:v>
                </c:pt>
                <c:pt idx="30">
                  <c:v>2793.6111111111113</c:v>
                </c:pt>
                <c:pt idx="31">
                  <c:v>2793.6111111111113</c:v>
                </c:pt>
                <c:pt idx="32">
                  <c:v>2793.6111111111113</c:v>
                </c:pt>
                <c:pt idx="33">
                  <c:v>2793.6111111111113</c:v>
                </c:pt>
                <c:pt idx="34">
                  <c:v>2793.6111111111113</c:v>
                </c:pt>
                <c:pt idx="35">
                  <c:v>2793.6111111111113</c:v>
                </c:pt>
                <c:pt idx="36">
                  <c:v>2793.6111111111113</c:v>
                </c:pt>
                <c:pt idx="37">
                  <c:v>2793.6111111111113</c:v>
                </c:pt>
                <c:pt idx="38">
                  <c:v>2793.6111111111113</c:v>
                </c:pt>
                <c:pt idx="39">
                  <c:v>2793.6111111111113</c:v>
                </c:pt>
                <c:pt idx="40">
                  <c:v>2793.6111111111113</c:v>
                </c:pt>
                <c:pt idx="41">
                  <c:v>2793.6111111111113</c:v>
                </c:pt>
                <c:pt idx="42">
                  <c:v>2793.6111111111113</c:v>
                </c:pt>
                <c:pt idx="43">
                  <c:v>2793.6111111111113</c:v>
                </c:pt>
                <c:pt idx="44">
                  <c:v>2793.6111111111113</c:v>
                </c:pt>
                <c:pt idx="45">
                  <c:v>2793.6111111111113</c:v>
                </c:pt>
                <c:pt idx="46">
                  <c:v>2793.6111111111113</c:v>
                </c:pt>
                <c:pt idx="47">
                  <c:v>2793.6111111111113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B399-304E-BE1B-FA01CD6FA7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02569232"/>
        <c:axId val="1"/>
      </c:lineChart>
      <c:lineChart>
        <c:grouping val="standard"/>
        <c:varyColors val="0"/>
        <c:ser>
          <c:idx val="4"/>
          <c:order val="4"/>
          <c:spPr>
            <a:ln w="19050" algn="ctr">
              <a:solidFill>
                <a:schemeClr val="accent1"/>
              </a:solidFill>
              <a:prstDash val="solid"/>
            </a:ln>
          </c:spPr>
          <c:marker>
            <c:symbol val="none"/>
          </c:marker>
          <c:val>
            <c:numRef>
              <c:f>Sheet1!$A$5:$AW$5</c:f>
              <c:numCache>
                <c:formatCode>General</c:formatCode>
                <c:ptCount val="49"/>
                <c:pt idx="0">
                  <c:v>6903</c:v>
                </c:pt>
                <c:pt idx="1">
                  <c:v>6894</c:v>
                </c:pt>
                <c:pt idx="2">
                  <c:v>6895</c:v>
                </c:pt>
                <c:pt idx="3">
                  <c:v>6910</c:v>
                </c:pt>
                <c:pt idx="4">
                  <c:v>6896</c:v>
                </c:pt>
                <c:pt idx="5">
                  <c:v>6897</c:v>
                </c:pt>
                <c:pt idx="6">
                  <c:v>6906</c:v>
                </c:pt>
                <c:pt idx="7">
                  <c:v>6903</c:v>
                </c:pt>
                <c:pt idx="8">
                  <c:v>6900</c:v>
                </c:pt>
                <c:pt idx="9">
                  <c:v>6899</c:v>
                </c:pt>
                <c:pt idx="10">
                  <c:v>6898</c:v>
                </c:pt>
                <c:pt idx="11">
                  <c:v>6904</c:v>
                </c:pt>
                <c:pt idx="12">
                  <c:v>6888</c:v>
                </c:pt>
                <c:pt idx="13">
                  <c:v>6888</c:v>
                </c:pt>
                <c:pt idx="14">
                  <c:v>6921</c:v>
                </c:pt>
                <c:pt idx="15">
                  <c:v>6901</c:v>
                </c:pt>
                <c:pt idx="16">
                  <c:v>6900</c:v>
                </c:pt>
                <c:pt idx="17">
                  <c:v>6898</c:v>
                </c:pt>
                <c:pt idx="18">
                  <c:v>6895</c:v>
                </c:pt>
                <c:pt idx="19">
                  <c:v>6879</c:v>
                </c:pt>
                <c:pt idx="20">
                  <c:v>5581</c:v>
                </c:pt>
                <c:pt idx="24">
                  <c:v>6881</c:v>
                </c:pt>
                <c:pt idx="25">
                  <c:v>6911</c:v>
                </c:pt>
                <c:pt idx="26">
                  <c:v>6908</c:v>
                </c:pt>
                <c:pt idx="27">
                  <c:v>6896</c:v>
                </c:pt>
                <c:pt idx="28">
                  <c:v>6901</c:v>
                </c:pt>
                <c:pt idx="29">
                  <c:v>6897</c:v>
                </c:pt>
                <c:pt idx="30">
                  <c:v>6880</c:v>
                </c:pt>
                <c:pt idx="31">
                  <c:v>6907</c:v>
                </c:pt>
                <c:pt idx="32">
                  <c:v>6913</c:v>
                </c:pt>
                <c:pt idx="33">
                  <c:v>6897</c:v>
                </c:pt>
                <c:pt idx="34">
                  <c:v>6905</c:v>
                </c:pt>
                <c:pt idx="35">
                  <c:v>6888</c:v>
                </c:pt>
                <c:pt idx="36">
                  <c:v>6909</c:v>
                </c:pt>
                <c:pt idx="37">
                  <c:v>6900</c:v>
                </c:pt>
                <c:pt idx="38">
                  <c:v>3471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B399-304E-BE1B-FA01CD6FA7FB}"/>
            </c:ext>
          </c:extLst>
        </c:ser>
        <c:ser>
          <c:idx val="5"/>
          <c:order val="5"/>
          <c:spPr>
            <a:ln w="19050" algn="ctr">
              <a:solidFill>
                <a:schemeClr val="accent2"/>
              </a:solidFill>
              <a:prstDash val="solid"/>
            </a:ln>
          </c:spPr>
          <c:marker>
            <c:symbol val="none"/>
          </c:marker>
          <c:dLbls>
            <c:dLbl>
              <c:idx val="46"/>
              <c:layout>
                <c:manualLayout>
                  <c:x val="0.12409220082096621"/>
                  <c:y val="-1.5762925598991173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rgbClr val="0F2233"/>
                      </a:solidFill>
                      <a:latin typeface="+mn-lt"/>
                      <a:ea typeface="+mn-ea"/>
                      <a:cs typeface="+mn-cs"/>
                      <a:sym typeface="Symbol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9-B399-304E-BE1B-FA01CD6FA7FB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Sheet1!$A$6:$AW$6</c:f>
              <c:numCache>
                <c:formatCode>General</c:formatCode>
                <c:ptCount val="49"/>
                <c:pt idx="0">
                  <c:v>6767.2222222222226</c:v>
                </c:pt>
                <c:pt idx="1">
                  <c:v>6767.2222222222226</c:v>
                </c:pt>
                <c:pt idx="2">
                  <c:v>6767.2222222222226</c:v>
                </c:pt>
                <c:pt idx="3">
                  <c:v>6767.2222222222226</c:v>
                </c:pt>
                <c:pt idx="4">
                  <c:v>6767.2222222222226</c:v>
                </c:pt>
                <c:pt idx="5">
                  <c:v>6767.2222222222226</c:v>
                </c:pt>
                <c:pt idx="6">
                  <c:v>6767.2222222222226</c:v>
                </c:pt>
                <c:pt idx="7">
                  <c:v>6767.2222222222226</c:v>
                </c:pt>
                <c:pt idx="8">
                  <c:v>6767.2222222222226</c:v>
                </c:pt>
                <c:pt idx="9">
                  <c:v>6767.2222222222226</c:v>
                </c:pt>
                <c:pt idx="10">
                  <c:v>6767.2222222222226</c:v>
                </c:pt>
                <c:pt idx="11">
                  <c:v>6767.2222222222226</c:v>
                </c:pt>
                <c:pt idx="12">
                  <c:v>6767.2222222222226</c:v>
                </c:pt>
                <c:pt idx="13">
                  <c:v>6767.2222222222226</c:v>
                </c:pt>
                <c:pt idx="14">
                  <c:v>6767.2222222222226</c:v>
                </c:pt>
                <c:pt idx="15">
                  <c:v>6767.2222222222226</c:v>
                </c:pt>
                <c:pt idx="16">
                  <c:v>6767.2222222222226</c:v>
                </c:pt>
                <c:pt idx="17">
                  <c:v>6767.2222222222226</c:v>
                </c:pt>
                <c:pt idx="18">
                  <c:v>6767.2222222222226</c:v>
                </c:pt>
                <c:pt idx="19">
                  <c:v>6767.2222222222226</c:v>
                </c:pt>
                <c:pt idx="20">
                  <c:v>6767.2222222222226</c:v>
                </c:pt>
                <c:pt idx="21">
                  <c:v>6767.2222222222226</c:v>
                </c:pt>
                <c:pt idx="22">
                  <c:v>6767.2222222222226</c:v>
                </c:pt>
                <c:pt idx="23">
                  <c:v>6767.2222222222226</c:v>
                </c:pt>
                <c:pt idx="24">
                  <c:v>6767.2222222222226</c:v>
                </c:pt>
                <c:pt idx="25">
                  <c:v>6767.2222222222226</c:v>
                </c:pt>
                <c:pt idx="26">
                  <c:v>6767.2222222222226</c:v>
                </c:pt>
                <c:pt idx="27">
                  <c:v>6767.2222222222226</c:v>
                </c:pt>
                <c:pt idx="28">
                  <c:v>6767.2222222222226</c:v>
                </c:pt>
                <c:pt idx="29">
                  <c:v>6767.2222222222226</c:v>
                </c:pt>
                <c:pt idx="30">
                  <c:v>6767.2222222222226</c:v>
                </c:pt>
                <c:pt idx="31">
                  <c:v>6767.2222222222226</c:v>
                </c:pt>
                <c:pt idx="32">
                  <c:v>6767.2222222222226</c:v>
                </c:pt>
                <c:pt idx="33">
                  <c:v>6767.2222222222226</c:v>
                </c:pt>
                <c:pt idx="34">
                  <c:v>6767.2222222222226</c:v>
                </c:pt>
                <c:pt idx="35">
                  <c:v>6767.2222222222226</c:v>
                </c:pt>
                <c:pt idx="36">
                  <c:v>6767.2222222222226</c:v>
                </c:pt>
                <c:pt idx="37">
                  <c:v>6767.2222222222226</c:v>
                </c:pt>
                <c:pt idx="38">
                  <c:v>6767.2222222222226</c:v>
                </c:pt>
                <c:pt idx="39">
                  <c:v>6767.2222222222226</c:v>
                </c:pt>
                <c:pt idx="40">
                  <c:v>6767.2222222222226</c:v>
                </c:pt>
                <c:pt idx="41">
                  <c:v>6767.2222222222226</c:v>
                </c:pt>
                <c:pt idx="42">
                  <c:v>6767.2222222222226</c:v>
                </c:pt>
                <c:pt idx="43">
                  <c:v>6767.2222222222226</c:v>
                </c:pt>
                <c:pt idx="44">
                  <c:v>6767.2222222222226</c:v>
                </c:pt>
                <c:pt idx="45">
                  <c:v>6767.2222222222226</c:v>
                </c:pt>
                <c:pt idx="46">
                  <c:v>6767.2222222222226</c:v>
                </c:pt>
                <c:pt idx="47">
                  <c:v>6767.2222222222226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B399-304E-BE1B-FA01CD6FA7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"/>
        <c:axId val="2"/>
      </c:lineChart>
      <c:catAx>
        <c:axId val="902569232"/>
        <c:scaling>
          <c:orientation val="minMax"/>
        </c:scaling>
        <c:delete val="0"/>
        <c:axPos val="b"/>
        <c:majorGridlines>
          <c:spPr>
            <a:ln>
              <a:noFill/>
            </a:ln>
          </c:spPr>
        </c:majorGridlines>
        <c:majorTickMark val="none"/>
        <c:minorTickMark val="none"/>
        <c:tickLblPos val="none"/>
        <c:spPr>
          <a:ln w="9525" algn="ctr">
            <a:solidFill>
              <a:schemeClr val="tx1"/>
            </a:solidFill>
            <a:prstDash val="solid"/>
          </a:ln>
        </c:spPr>
        <c:crossAx val="1"/>
        <c:crosses val="min"/>
        <c:auto val="0"/>
        <c:lblAlgn val="ctr"/>
        <c:lblOffset val="100"/>
        <c:noMultiLvlLbl val="0"/>
      </c:catAx>
      <c:valAx>
        <c:axId val="1"/>
        <c:scaling>
          <c:orientation val="minMax"/>
          <c:max val="5000"/>
          <c:min val="0"/>
        </c:scaling>
        <c:delete val="0"/>
        <c:axPos val="l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>
                <a:solidFill>
                  <a:srgbClr val="0F2233"/>
                </a:solidFill>
                <a:latin typeface="+mn-lt"/>
                <a:ea typeface="+mn-ea"/>
                <a:cs typeface="+mn-cs"/>
                <a:sym typeface="Symbol"/>
              </a:defRPr>
            </a:pPr>
            <a:endParaRPr lang="en-US"/>
          </a:p>
        </c:txPr>
        <c:crossAx val="902569232"/>
        <c:crosses val="min"/>
        <c:crossBetween val="midCat"/>
        <c:majorUnit val="500"/>
      </c:valAx>
      <c:valAx>
        <c:axId val="2"/>
        <c:scaling>
          <c:orientation val="minMax"/>
          <c:max val="7000"/>
          <c:min val="0"/>
        </c:scaling>
        <c:delete val="0"/>
        <c:axPos val="r"/>
        <c:majorGridlines>
          <c:spPr>
            <a:ln>
              <a:noFill/>
            </a:ln>
          </c:spPr>
        </c:majorGridlines>
        <c:numFmt formatCode="#,##0;&quot;-&quot;#,##0" sourceLinked="0"/>
        <c:majorTickMark val="out"/>
        <c:minorTickMark val="none"/>
        <c:tickLblPos val="nextTo"/>
        <c:spPr>
          <a:ln w="9525" algn="ctr">
            <a:solidFill>
              <a:schemeClr val="tx1"/>
            </a:solidFill>
            <a:prstDash val="solid"/>
          </a:ln>
        </c:spPr>
        <c:txPr>
          <a:bodyPr wrap="none"/>
          <a:lstStyle/>
          <a:p>
            <a:pPr>
              <a:defRPr sz="1400">
                <a:solidFill>
                  <a:srgbClr val="0F2233"/>
                </a:solidFill>
                <a:latin typeface="+mn-lt"/>
                <a:ea typeface="+mn-ea"/>
                <a:cs typeface="+mn-cs"/>
                <a:sym typeface="Symbol"/>
              </a:defRPr>
            </a:pPr>
            <a:endParaRPr lang="en-US"/>
          </a:p>
        </c:txPr>
        <c:crossAx val="3"/>
        <c:crosses val="max"/>
        <c:crossBetween val="midCat"/>
        <c:majorUnit val="500"/>
      </c:valAx>
      <c:catAx>
        <c:axId val="3"/>
        <c:scaling>
          <c:orientation val="minMax"/>
        </c:scaling>
        <c:delete val="1"/>
        <c:axPos val="b"/>
        <c:majorTickMark val="out"/>
        <c:minorTickMark val="none"/>
        <c:tickLblPos val="nextTo"/>
        <c:crossAx val="2"/>
        <c:crosses val="min"/>
        <c:auto val="0"/>
        <c:lblAlgn val="ctr"/>
        <c:lblOffset val="100"/>
        <c:noMultiLvlLbl val="0"/>
      </c:catAx>
    </c:plotArea>
    <c:plotVisOnly val="0"/>
    <c:dispBlanksAs val="gap"/>
    <c:showDLblsOverMax val="1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F1452E-457C-40C0-81D3-0BBBB951E02A}" type="datetimeFigureOut">
              <a:rPr lang="en-US" smtClean="0"/>
              <a:t>12/8/20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E8914-AF53-4100-9895-2AB0DF59F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08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E8914-AF53-4100-9895-2AB0DF59F1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3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E8914-AF53-4100-9895-2AB0DF59F1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449CF-4446-4DD3-8DF4-2C687DC7F6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44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E8914-AF53-4100-9895-2AB0DF59F1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77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E8914-AF53-4100-9895-2AB0DF59F1B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69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E8914-AF53-4100-9895-2AB0DF59F1B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62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E8914-AF53-4100-9895-2AB0DF59F1B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472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CE8914-AF53-4100-9895-2AB0DF59F1B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33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5.png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image" Target="../media/image6.png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jpeg"/><Relationship Id="rId5" Type="http://schemas.openxmlformats.org/officeDocument/2006/relationships/image" Target="../media/image4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8.png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7.jpeg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-Title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133F571-842C-44C1-B74B-C7734F2026B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244791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133F571-842C-44C1-B74B-C7734F2026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118D1FE-C435-4186-AD17-8447162E839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b="0" i="0" baseline="0">
              <a:solidFill>
                <a:schemeClr val="bg1"/>
              </a:solidFill>
              <a:latin typeface="Franklin Gothic Demi" panose="020B0703020102020204" pitchFamily="34" charset="0"/>
              <a:ea typeface="+mn-ea"/>
              <a:cs typeface="+mn-cs"/>
              <a:sym typeface="Franklin Gothic Demi" panose="020B0703020102020204" pitchFamily="34" charset="0"/>
            </a:endParaRPr>
          </a:p>
        </p:txBody>
      </p:sp>
      <p:sp>
        <p:nvSpPr>
          <p:cNvPr id="16" name="Shape 16"/>
          <p:cNvSpPr>
            <a:spLocks noGrp="1"/>
          </p:cNvSpPr>
          <p:nvPr>
            <p:ph type="title" hasCustomPrompt="1"/>
          </p:nvPr>
        </p:nvSpPr>
        <p:spPr>
          <a:xfrm>
            <a:off x="914400" y="4314554"/>
            <a:ext cx="10363200" cy="60917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3600" spc="15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sz="quarter" idx="1" hasCustomPrompt="1"/>
          </p:nvPr>
        </p:nvSpPr>
        <p:spPr>
          <a:xfrm>
            <a:off x="902070" y="5201807"/>
            <a:ext cx="10363200" cy="5134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ClrTx/>
              <a:buSzTx/>
              <a:buFontTx/>
              <a:buNone/>
              <a:defRPr sz="2000" spc="79">
                <a:solidFill>
                  <a:srgbClr val="FFFFFF"/>
                </a:solidFill>
              </a:defRPr>
            </a:lvl1pPr>
            <a:lvl2pPr marL="711200" indent="-254000" algn="ctr">
              <a:lnSpc>
                <a:spcPct val="100000"/>
              </a:lnSpc>
              <a:buClrTx/>
              <a:buFontTx/>
              <a:buChar char="•"/>
              <a:defRPr sz="2000" spc="79">
                <a:solidFill>
                  <a:srgbClr val="FFFFFF"/>
                </a:solidFill>
              </a:defRPr>
            </a:lvl2pPr>
            <a:lvl3pPr marL="1200150" indent="-285750" algn="ctr">
              <a:lnSpc>
                <a:spcPct val="100000"/>
              </a:lnSpc>
              <a:buClrTx/>
              <a:buFontTx/>
              <a:buChar char="•"/>
              <a:defRPr sz="2000" spc="79">
                <a:solidFill>
                  <a:srgbClr val="FFFFFF"/>
                </a:solidFill>
              </a:defRPr>
            </a:lvl3pPr>
            <a:lvl4pPr marL="1698171" indent="-326571" algn="ctr">
              <a:lnSpc>
                <a:spcPct val="100000"/>
              </a:lnSpc>
              <a:buClrTx/>
              <a:buFontTx/>
              <a:buChar char="•"/>
              <a:defRPr sz="2000" spc="79">
                <a:solidFill>
                  <a:srgbClr val="FFFFFF"/>
                </a:solidFill>
              </a:defRPr>
            </a:lvl4pPr>
            <a:lvl5pPr marL="2155371" indent="-326571" algn="ctr">
              <a:lnSpc>
                <a:spcPct val="100000"/>
              </a:lnSpc>
              <a:buClrTx/>
              <a:buFontTx/>
              <a:buChar char="•"/>
              <a:defRPr sz="2000" spc="79">
                <a:solidFill>
                  <a:srgbClr val="FFFFFF"/>
                </a:solidFill>
              </a:defRPr>
            </a:lvl5pPr>
          </a:lstStyle>
          <a:p>
            <a:r>
              <a:rPr lang="en-US"/>
              <a:t>Subtitle</a:t>
            </a:r>
          </a:p>
        </p:txBody>
      </p:sp>
      <p:sp>
        <p:nvSpPr>
          <p:cNvPr id="19" name="Shape 19"/>
          <p:cNvSpPr/>
          <p:nvPr/>
        </p:nvSpPr>
        <p:spPr>
          <a:xfrm>
            <a:off x="5121214" y="6548556"/>
            <a:ext cx="1843394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ADADAD"/>
                </a:solidFill>
              </a:defRPr>
            </a:lvl1pPr>
          </a:lstStyle>
          <a:p>
            <a:r>
              <a:t>Business Sensitive – Do Not Distribute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FEDFDE-D292-4641-8979-377BFD14CDC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26" y="1168381"/>
            <a:ext cx="7758565" cy="183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268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1EB9B6A3-5127-407F-8147-16777EB6F8C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189314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1EB9B6A3-5127-407F-8147-16777EB6F8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649C5FAA-B0B3-4007-8278-48352DB3FC4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b="0" i="0" baseline="0" dirty="0">
              <a:solidFill>
                <a:schemeClr val="bg1"/>
              </a:solidFill>
              <a:latin typeface="Franklin Gothic Demi" panose="020B0703020102020204" pitchFamily="34" charset="0"/>
              <a:ea typeface="+mn-ea"/>
              <a:cs typeface="+mn-cs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DBCED3-ECD0-4BFC-9677-7DF540835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0CC66-F244-4849-AA27-8861CB9FE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712DC-B2A3-40A9-82A2-F7CC15D7B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CAA5F-84D1-4C62-AE16-26C8AB86CCB2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B5EE3-C932-440B-858D-1F2249DD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7F2735-A1FC-48CB-80A5-799D1B4F3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0BFA-45AA-4FBA-97B4-46B519CDE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485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EF2EAA-8A51-4158-B849-E954E15BB9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90BFA-45AA-4FBA-97B4-46B519CDE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459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title only">
    <p:bg>
      <p:bgPr>
        <a:solidFill>
          <a:srgbClr val="2E3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A3C624F-CABB-40F8-9265-FD6799CA771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885382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name="think-cell Slide" r:id="rId5" imgW="353" imgH="353" progId="TCLayout.ActiveDocument.1">
                  <p:embed/>
                </p:oleObj>
              </mc:Choice>
              <mc:Fallback>
                <p:oleObj name="think-cell Slide" r:id="rId5" imgW="353" imgH="353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A3C624F-CABB-40F8-9265-FD6799CA77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0A9B44D-4A53-432B-B659-4C12B3BC1CF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400" b="1" i="0" baseline="0" dirty="0">
              <a:solidFill>
                <a:schemeClr val="bg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11C67-6564-405A-A59C-24FFFAD8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C3810-A32A-4B09-A654-E8A596E2DD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90BFA-45AA-4FBA-97B4-46B519CDE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41983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974F8-B154-4072-945C-BF014B11DB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1BB6C-42E5-4F9E-8D59-1D51AAC68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D2E11-07D7-423B-9407-F6FBD93C5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CAA5F-84D1-4C62-AE16-26C8AB86CCB2}" type="datetimeFigureOut">
              <a:rPr lang="en-US" smtClean="0"/>
              <a:t>12/8/20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C6A7E1-C679-4512-A7C4-8AF5F370B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7DD5F-9391-4847-958F-7DEF702EE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90BFA-45AA-4FBA-97B4-46B519CDE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48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Title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E56D833-D62C-47DB-9D9A-01F1C39999F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924693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E56D833-D62C-47DB-9D9A-01F1C39999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6D3A68B-2078-46D3-B644-72E9CC24D9C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b="0" i="0" baseline="0">
              <a:solidFill>
                <a:schemeClr val="bg1"/>
              </a:solidFill>
              <a:latin typeface="Franklin Gothic Demi" panose="020B0703020102020204" pitchFamily="34" charset="0"/>
              <a:ea typeface="+mn-ea"/>
              <a:cs typeface="+mn-cs"/>
              <a:sym typeface="Franklin Gothic Demi" panose="020B0703020102020204" pitchFamily="34" charset="0"/>
            </a:endParaRPr>
          </a:p>
        </p:txBody>
      </p:sp>
      <p:sp>
        <p:nvSpPr>
          <p:cNvPr id="27" name="Shape 27"/>
          <p:cNvSpPr>
            <a:spLocks noGrp="1"/>
          </p:cNvSpPr>
          <p:nvPr>
            <p:ph type="title" hasCustomPrompt="1"/>
          </p:nvPr>
        </p:nvSpPr>
        <p:spPr>
          <a:xfrm>
            <a:off x="914400" y="4314554"/>
            <a:ext cx="10363200" cy="60917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3600" spc="15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quarter" idx="1" hasCustomPrompt="1"/>
          </p:nvPr>
        </p:nvSpPr>
        <p:spPr>
          <a:xfrm>
            <a:off x="914400" y="5135041"/>
            <a:ext cx="10363200" cy="5140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Clr>
                <a:srgbClr val="003E6C"/>
              </a:buClr>
              <a:buSzTx/>
              <a:buFontTx/>
              <a:buNone/>
              <a:defRPr sz="2000" spc="79">
                <a:solidFill>
                  <a:srgbClr val="000000"/>
                </a:solidFill>
              </a:defRPr>
            </a:lvl1pPr>
            <a:lvl2pPr marL="457200" indent="0" algn="ctr">
              <a:lnSpc>
                <a:spcPct val="100000"/>
              </a:lnSpc>
              <a:buClr>
                <a:srgbClr val="003E6C"/>
              </a:buClr>
              <a:buFontTx/>
              <a:buNone/>
              <a:defRPr sz="1800" spc="79">
                <a:solidFill>
                  <a:schemeClr val="accent1"/>
                </a:solidFill>
              </a:defRPr>
            </a:lvl2pPr>
            <a:lvl3pPr marL="914400" indent="0" algn="ctr">
              <a:lnSpc>
                <a:spcPct val="100000"/>
              </a:lnSpc>
              <a:buClr>
                <a:srgbClr val="003E6C"/>
              </a:buClr>
              <a:buFontTx/>
              <a:buNone/>
              <a:defRPr sz="1600" spc="79">
                <a:solidFill>
                  <a:schemeClr val="accent1"/>
                </a:solidFill>
              </a:defRPr>
            </a:lvl3pPr>
            <a:lvl4pPr marL="1698171" indent="-326571" algn="ctr">
              <a:lnSpc>
                <a:spcPct val="100000"/>
              </a:lnSpc>
              <a:buClr>
                <a:srgbClr val="003E6C"/>
              </a:buClr>
              <a:buFontTx/>
              <a:buChar char="•"/>
              <a:defRPr sz="1400" spc="79">
                <a:solidFill>
                  <a:schemeClr val="accent1"/>
                </a:solidFill>
              </a:defRPr>
            </a:lvl4pPr>
            <a:lvl5pPr marL="2155371" indent="-326571" algn="ctr">
              <a:lnSpc>
                <a:spcPct val="100000"/>
              </a:lnSpc>
              <a:buClr>
                <a:srgbClr val="003E6C"/>
              </a:buClr>
              <a:buFontTx/>
              <a:buChar char="•"/>
              <a:defRPr sz="1200" spc="79">
                <a:solidFill>
                  <a:schemeClr val="accent1"/>
                </a:solidFill>
              </a:defRPr>
            </a:lvl5pPr>
          </a:lstStyle>
          <a:p>
            <a:r>
              <a:rPr lang="en-US"/>
              <a:t>Subtitle</a:t>
            </a: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5121214" y="6548556"/>
            <a:ext cx="1843394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ADADAD"/>
                </a:solidFill>
              </a:defRPr>
            </a:lvl1pPr>
          </a:lstStyle>
          <a:p>
            <a:r>
              <a:t>Business Sensitive – Do Not Distribute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886C08E7-F928-9143-9143-E3BA5DDBF9E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952" y="1452664"/>
            <a:ext cx="7904825" cy="187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528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EEDEC59-45F6-4651-B58B-641EC4999C1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23695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EEDEC59-45F6-4651-B58B-641EC4999C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Shape 67"/>
          <p:cNvSpPr/>
          <p:nvPr/>
        </p:nvSpPr>
        <p:spPr>
          <a:xfrm>
            <a:off x="0" y="0"/>
            <a:ext cx="4043363" cy="6858000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8" tIns="45718" rIns="45718" bIns="45718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1400" b="1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5121214" y="6548556"/>
            <a:ext cx="1843394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ADADAD"/>
                </a:solidFill>
              </a:defRPr>
            </a:lvl1pPr>
          </a:lstStyle>
          <a:p>
            <a:r>
              <a:t>Business Sensitive – Do Not Distribute</a:t>
            </a:r>
          </a:p>
        </p:txBody>
      </p:sp>
      <p:pic>
        <p:nvPicPr>
          <p:cNvPr id="71" name="image3.jpeg"/>
          <p:cNvPicPr>
            <a:picLocks noChangeAspect="1"/>
          </p:cNvPicPr>
          <p:nvPr/>
        </p:nvPicPr>
        <p:blipFill>
          <a:blip r:embed="rId6"/>
          <a:srcRect l="633" t="1919" b="33"/>
          <a:stretch>
            <a:fillRect/>
          </a:stretch>
        </p:blipFill>
        <p:spPr>
          <a:xfrm>
            <a:off x="9727736" y="347663"/>
            <a:ext cx="2032248" cy="438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7" extrusionOk="0">
                <a:moveTo>
                  <a:pt x="8482" y="0"/>
                </a:moveTo>
                <a:lnTo>
                  <a:pt x="8470" y="10589"/>
                </a:lnTo>
                <a:cubicBezTo>
                  <a:pt x="8461" y="20304"/>
                  <a:pt x="8459" y="21180"/>
                  <a:pt x="8402" y="21372"/>
                </a:cubicBezTo>
                <a:cubicBezTo>
                  <a:pt x="8347" y="21563"/>
                  <a:pt x="8347" y="21587"/>
                  <a:pt x="8419" y="21587"/>
                </a:cubicBezTo>
                <a:lnTo>
                  <a:pt x="8499" y="21587"/>
                </a:lnTo>
                <a:lnTo>
                  <a:pt x="8491" y="10804"/>
                </a:lnTo>
                <a:lnTo>
                  <a:pt x="8482" y="0"/>
                </a:lnTo>
                <a:close/>
                <a:moveTo>
                  <a:pt x="3320" y="20"/>
                </a:moveTo>
                <a:cubicBezTo>
                  <a:pt x="3286" y="-13"/>
                  <a:pt x="3238" y="37"/>
                  <a:pt x="3180" y="176"/>
                </a:cubicBezTo>
                <a:cubicBezTo>
                  <a:pt x="3098" y="373"/>
                  <a:pt x="2879" y="437"/>
                  <a:pt x="2041" y="430"/>
                </a:cubicBezTo>
                <a:cubicBezTo>
                  <a:pt x="1472" y="425"/>
                  <a:pt x="989" y="409"/>
                  <a:pt x="966" y="411"/>
                </a:cubicBezTo>
                <a:cubicBezTo>
                  <a:pt x="926" y="416"/>
                  <a:pt x="865" y="1032"/>
                  <a:pt x="877" y="1329"/>
                </a:cubicBezTo>
                <a:cubicBezTo>
                  <a:pt x="880" y="1412"/>
                  <a:pt x="869" y="1591"/>
                  <a:pt x="856" y="1739"/>
                </a:cubicBezTo>
                <a:cubicBezTo>
                  <a:pt x="842" y="1887"/>
                  <a:pt x="827" y="2211"/>
                  <a:pt x="822" y="2442"/>
                </a:cubicBezTo>
                <a:cubicBezTo>
                  <a:pt x="817" y="2673"/>
                  <a:pt x="804" y="3099"/>
                  <a:pt x="789" y="3400"/>
                </a:cubicBezTo>
                <a:cubicBezTo>
                  <a:pt x="766" y="3893"/>
                  <a:pt x="771" y="3942"/>
                  <a:pt x="848" y="3947"/>
                </a:cubicBezTo>
                <a:cubicBezTo>
                  <a:pt x="894" y="3951"/>
                  <a:pt x="1356" y="3948"/>
                  <a:pt x="1873" y="3947"/>
                </a:cubicBezTo>
                <a:cubicBezTo>
                  <a:pt x="2390" y="3947"/>
                  <a:pt x="2828" y="4008"/>
                  <a:pt x="2847" y="4064"/>
                </a:cubicBezTo>
                <a:cubicBezTo>
                  <a:pt x="2867" y="4120"/>
                  <a:pt x="2939" y="4182"/>
                  <a:pt x="3007" y="4201"/>
                </a:cubicBezTo>
                <a:cubicBezTo>
                  <a:pt x="3159" y="4244"/>
                  <a:pt x="3334" y="4971"/>
                  <a:pt x="3324" y="5509"/>
                </a:cubicBezTo>
                <a:cubicBezTo>
                  <a:pt x="3320" y="5714"/>
                  <a:pt x="3334" y="5980"/>
                  <a:pt x="3353" y="6095"/>
                </a:cubicBezTo>
                <a:cubicBezTo>
                  <a:pt x="3378" y="6237"/>
                  <a:pt x="3378" y="6383"/>
                  <a:pt x="3345" y="6564"/>
                </a:cubicBezTo>
                <a:cubicBezTo>
                  <a:pt x="3319" y="6712"/>
                  <a:pt x="3290" y="6958"/>
                  <a:pt x="3286" y="7092"/>
                </a:cubicBezTo>
                <a:cubicBezTo>
                  <a:pt x="3274" y="7471"/>
                  <a:pt x="3201" y="7794"/>
                  <a:pt x="3028" y="8264"/>
                </a:cubicBezTo>
                <a:cubicBezTo>
                  <a:pt x="2890" y="8636"/>
                  <a:pt x="2859" y="8676"/>
                  <a:pt x="2788" y="8498"/>
                </a:cubicBezTo>
                <a:cubicBezTo>
                  <a:pt x="2719" y="8328"/>
                  <a:pt x="2682" y="8335"/>
                  <a:pt x="2590" y="8557"/>
                </a:cubicBezTo>
                <a:cubicBezTo>
                  <a:pt x="2494" y="8785"/>
                  <a:pt x="2337" y="8825"/>
                  <a:pt x="1586" y="8811"/>
                </a:cubicBezTo>
                <a:cubicBezTo>
                  <a:pt x="1081" y="8802"/>
                  <a:pt x="687" y="8724"/>
                  <a:pt x="675" y="8635"/>
                </a:cubicBezTo>
                <a:cubicBezTo>
                  <a:pt x="626" y="8267"/>
                  <a:pt x="533" y="8842"/>
                  <a:pt x="489" y="9768"/>
                </a:cubicBezTo>
                <a:cubicBezTo>
                  <a:pt x="464" y="10307"/>
                  <a:pt x="433" y="10912"/>
                  <a:pt x="422" y="11097"/>
                </a:cubicBezTo>
                <a:cubicBezTo>
                  <a:pt x="411" y="11282"/>
                  <a:pt x="397" y="11633"/>
                  <a:pt x="388" y="11897"/>
                </a:cubicBezTo>
                <a:cubicBezTo>
                  <a:pt x="380" y="12161"/>
                  <a:pt x="364" y="12507"/>
                  <a:pt x="354" y="12659"/>
                </a:cubicBezTo>
                <a:cubicBezTo>
                  <a:pt x="344" y="12811"/>
                  <a:pt x="328" y="13195"/>
                  <a:pt x="316" y="13519"/>
                </a:cubicBezTo>
                <a:cubicBezTo>
                  <a:pt x="304" y="13842"/>
                  <a:pt x="276" y="14419"/>
                  <a:pt x="257" y="14789"/>
                </a:cubicBezTo>
                <a:cubicBezTo>
                  <a:pt x="237" y="15159"/>
                  <a:pt x="212" y="15639"/>
                  <a:pt x="202" y="15863"/>
                </a:cubicBezTo>
                <a:cubicBezTo>
                  <a:pt x="191" y="16088"/>
                  <a:pt x="175" y="16348"/>
                  <a:pt x="164" y="16430"/>
                </a:cubicBezTo>
                <a:cubicBezTo>
                  <a:pt x="154" y="16512"/>
                  <a:pt x="142" y="16950"/>
                  <a:pt x="135" y="17406"/>
                </a:cubicBezTo>
                <a:cubicBezTo>
                  <a:pt x="128" y="17862"/>
                  <a:pt x="108" y="18327"/>
                  <a:pt x="93" y="18442"/>
                </a:cubicBezTo>
                <a:cubicBezTo>
                  <a:pt x="61" y="18676"/>
                  <a:pt x="53" y="18806"/>
                  <a:pt x="21" y="19946"/>
                </a:cubicBezTo>
                <a:lnTo>
                  <a:pt x="0" y="20747"/>
                </a:lnTo>
                <a:lnTo>
                  <a:pt x="1122" y="20786"/>
                </a:lnTo>
                <a:cubicBezTo>
                  <a:pt x="1737" y="20811"/>
                  <a:pt x="2278" y="20787"/>
                  <a:pt x="2328" y="20727"/>
                </a:cubicBezTo>
                <a:cubicBezTo>
                  <a:pt x="2378" y="20668"/>
                  <a:pt x="2516" y="20533"/>
                  <a:pt x="2632" y="20415"/>
                </a:cubicBezTo>
                <a:cubicBezTo>
                  <a:pt x="2762" y="20282"/>
                  <a:pt x="2935" y="19908"/>
                  <a:pt x="3083" y="19458"/>
                </a:cubicBezTo>
                <a:lnTo>
                  <a:pt x="3324" y="18735"/>
                </a:lnTo>
                <a:lnTo>
                  <a:pt x="3454" y="19301"/>
                </a:lnTo>
                <a:cubicBezTo>
                  <a:pt x="3632" y="20082"/>
                  <a:pt x="3806" y="20536"/>
                  <a:pt x="4037" y="20825"/>
                </a:cubicBezTo>
                <a:cubicBezTo>
                  <a:pt x="4306" y="21159"/>
                  <a:pt x="4909" y="21159"/>
                  <a:pt x="5180" y="20825"/>
                </a:cubicBezTo>
                <a:cubicBezTo>
                  <a:pt x="5299" y="20678"/>
                  <a:pt x="5413" y="20532"/>
                  <a:pt x="5433" y="20513"/>
                </a:cubicBezTo>
                <a:cubicBezTo>
                  <a:pt x="5453" y="20494"/>
                  <a:pt x="5509" y="20377"/>
                  <a:pt x="5555" y="20259"/>
                </a:cubicBezTo>
                <a:cubicBezTo>
                  <a:pt x="5602" y="20140"/>
                  <a:pt x="5649" y="20106"/>
                  <a:pt x="5660" y="20161"/>
                </a:cubicBezTo>
                <a:cubicBezTo>
                  <a:pt x="5672" y="20215"/>
                  <a:pt x="5718" y="20077"/>
                  <a:pt x="5766" y="19868"/>
                </a:cubicBezTo>
                <a:cubicBezTo>
                  <a:pt x="5814" y="19659"/>
                  <a:pt x="5862" y="19510"/>
                  <a:pt x="5871" y="19536"/>
                </a:cubicBezTo>
                <a:cubicBezTo>
                  <a:pt x="5896" y="19608"/>
                  <a:pt x="6049" y="19087"/>
                  <a:pt x="6331" y="17973"/>
                </a:cubicBezTo>
                <a:cubicBezTo>
                  <a:pt x="6647" y="16728"/>
                  <a:pt x="6715" y="16176"/>
                  <a:pt x="6778" y="14359"/>
                </a:cubicBezTo>
                <a:cubicBezTo>
                  <a:pt x="6789" y="14035"/>
                  <a:pt x="6831" y="13133"/>
                  <a:pt x="6871" y="12347"/>
                </a:cubicBezTo>
                <a:cubicBezTo>
                  <a:pt x="6911" y="11561"/>
                  <a:pt x="6954" y="10691"/>
                  <a:pt x="6964" y="10413"/>
                </a:cubicBezTo>
                <a:cubicBezTo>
                  <a:pt x="6973" y="10136"/>
                  <a:pt x="6993" y="9677"/>
                  <a:pt x="7010" y="9377"/>
                </a:cubicBezTo>
                <a:lnTo>
                  <a:pt x="7040" y="8811"/>
                </a:lnTo>
                <a:lnTo>
                  <a:pt x="6049" y="8811"/>
                </a:lnTo>
                <a:lnTo>
                  <a:pt x="5062" y="8811"/>
                </a:lnTo>
                <a:lnTo>
                  <a:pt x="5019" y="9710"/>
                </a:lnTo>
                <a:cubicBezTo>
                  <a:pt x="4996" y="10195"/>
                  <a:pt x="4971" y="10736"/>
                  <a:pt x="4964" y="10921"/>
                </a:cubicBezTo>
                <a:cubicBezTo>
                  <a:pt x="4957" y="11106"/>
                  <a:pt x="4941" y="11516"/>
                  <a:pt x="4927" y="11839"/>
                </a:cubicBezTo>
                <a:lnTo>
                  <a:pt x="4901" y="12425"/>
                </a:lnTo>
                <a:lnTo>
                  <a:pt x="5450" y="12386"/>
                </a:lnTo>
                <a:cubicBezTo>
                  <a:pt x="6077" y="12329"/>
                  <a:pt x="6116" y="12390"/>
                  <a:pt x="6082" y="13343"/>
                </a:cubicBezTo>
                <a:cubicBezTo>
                  <a:pt x="6025" y="14928"/>
                  <a:pt x="5923" y="15806"/>
                  <a:pt x="5808" y="15668"/>
                </a:cubicBezTo>
                <a:cubicBezTo>
                  <a:pt x="5770" y="15621"/>
                  <a:pt x="5751" y="15657"/>
                  <a:pt x="5762" y="15785"/>
                </a:cubicBezTo>
                <a:cubicBezTo>
                  <a:pt x="5780" y="16008"/>
                  <a:pt x="5698" y="16395"/>
                  <a:pt x="5622" y="16449"/>
                </a:cubicBezTo>
                <a:cubicBezTo>
                  <a:pt x="5596" y="16467"/>
                  <a:pt x="5557" y="16538"/>
                  <a:pt x="5534" y="16605"/>
                </a:cubicBezTo>
                <a:cubicBezTo>
                  <a:pt x="5511" y="16672"/>
                  <a:pt x="5466" y="16663"/>
                  <a:pt x="5433" y="16605"/>
                </a:cubicBezTo>
                <a:cubicBezTo>
                  <a:pt x="5398" y="16542"/>
                  <a:pt x="5341" y="16642"/>
                  <a:pt x="5293" y="16840"/>
                </a:cubicBezTo>
                <a:cubicBezTo>
                  <a:pt x="5151" y="17443"/>
                  <a:pt x="5065" y="17554"/>
                  <a:pt x="4754" y="17504"/>
                </a:cubicBezTo>
                <a:cubicBezTo>
                  <a:pt x="4500" y="17464"/>
                  <a:pt x="4420" y="17379"/>
                  <a:pt x="4260" y="16977"/>
                </a:cubicBezTo>
                <a:cubicBezTo>
                  <a:pt x="3863" y="15976"/>
                  <a:pt x="3636" y="14214"/>
                  <a:pt x="3640" y="12151"/>
                </a:cubicBezTo>
                <a:cubicBezTo>
                  <a:pt x="3643" y="10761"/>
                  <a:pt x="3698" y="9848"/>
                  <a:pt x="3800" y="9377"/>
                </a:cubicBezTo>
                <a:cubicBezTo>
                  <a:pt x="3909" y="8873"/>
                  <a:pt x="4117" y="6880"/>
                  <a:pt x="4129" y="6232"/>
                </a:cubicBezTo>
                <a:cubicBezTo>
                  <a:pt x="4134" y="5949"/>
                  <a:pt x="4147" y="5442"/>
                  <a:pt x="4155" y="5119"/>
                </a:cubicBezTo>
                <a:cubicBezTo>
                  <a:pt x="4163" y="4795"/>
                  <a:pt x="4154" y="4456"/>
                  <a:pt x="4138" y="4357"/>
                </a:cubicBezTo>
                <a:cubicBezTo>
                  <a:pt x="4122" y="4257"/>
                  <a:pt x="4103" y="4026"/>
                  <a:pt x="4096" y="3849"/>
                </a:cubicBezTo>
                <a:cubicBezTo>
                  <a:pt x="4047" y="2681"/>
                  <a:pt x="3776" y="1279"/>
                  <a:pt x="3522" y="880"/>
                </a:cubicBezTo>
                <a:cubicBezTo>
                  <a:pt x="3418" y="717"/>
                  <a:pt x="3367" y="544"/>
                  <a:pt x="3370" y="372"/>
                </a:cubicBezTo>
                <a:cubicBezTo>
                  <a:pt x="3373" y="179"/>
                  <a:pt x="3353" y="52"/>
                  <a:pt x="3320" y="20"/>
                </a:cubicBezTo>
                <a:close/>
                <a:moveTo>
                  <a:pt x="5521" y="79"/>
                </a:moveTo>
                <a:cubicBezTo>
                  <a:pt x="5061" y="64"/>
                  <a:pt x="5033" y="77"/>
                  <a:pt x="4910" y="391"/>
                </a:cubicBezTo>
                <a:cubicBezTo>
                  <a:pt x="4863" y="510"/>
                  <a:pt x="4796" y="574"/>
                  <a:pt x="4758" y="528"/>
                </a:cubicBezTo>
                <a:cubicBezTo>
                  <a:pt x="4720" y="482"/>
                  <a:pt x="4696" y="523"/>
                  <a:pt x="4707" y="606"/>
                </a:cubicBezTo>
                <a:cubicBezTo>
                  <a:pt x="4718" y="689"/>
                  <a:pt x="4673" y="881"/>
                  <a:pt x="4602" y="1036"/>
                </a:cubicBezTo>
                <a:lnTo>
                  <a:pt x="4475" y="1309"/>
                </a:lnTo>
                <a:lnTo>
                  <a:pt x="4581" y="1993"/>
                </a:lnTo>
                <a:cubicBezTo>
                  <a:pt x="4659" y="2483"/>
                  <a:pt x="4675" y="2718"/>
                  <a:pt x="4648" y="2872"/>
                </a:cubicBezTo>
                <a:cubicBezTo>
                  <a:pt x="4620" y="3027"/>
                  <a:pt x="4631" y="3127"/>
                  <a:pt x="4686" y="3263"/>
                </a:cubicBezTo>
                <a:cubicBezTo>
                  <a:pt x="4729" y="3370"/>
                  <a:pt x="4762" y="3620"/>
                  <a:pt x="4762" y="3849"/>
                </a:cubicBezTo>
                <a:lnTo>
                  <a:pt x="4762" y="4240"/>
                </a:lnTo>
                <a:lnTo>
                  <a:pt x="4969" y="3947"/>
                </a:lnTo>
                <a:cubicBezTo>
                  <a:pt x="5201" y="3615"/>
                  <a:pt x="5647" y="3600"/>
                  <a:pt x="5829" y="3927"/>
                </a:cubicBezTo>
                <a:cubicBezTo>
                  <a:pt x="6004" y="4244"/>
                  <a:pt x="6260" y="5221"/>
                  <a:pt x="6386" y="6037"/>
                </a:cubicBezTo>
                <a:cubicBezTo>
                  <a:pt x="6452" y="6461"/>
                  <a:pt x="6515" y="6799"/>
                  <a:pt x="6525" y="6799"/>
                </a:cubicBezTo>
                <a:cubicBezTo>
                  <a:pt x="6535" y="6799"/>
                  <a:pt x="6611" y="6593"/>
                  <a:pt x="6694" y="6330"/>
                </a:cubicBezTo>
                <a:cubicBezTo>
                  <a:pt x="6778" y="6066"/>
                  <a:pt x="6864" y="5820"/>
                  <a:pt x="6884" y="5783"/>
                </a:cubicBezTo>
                <a:cubicBezTo>
                  <a:pt x="6981" y="5604"/>
                  <a:pt x="7192" y="4858"/>
                  <a:pt x="7192" y="4689"/>
                </a:cubicBezTo>
                <a:cubicBezTo>
                  <a:pt x="7193" y="4313"/>
                  <a:pt x="6900" y="2459"/>
                  <a:pt x="6749" y="1895"/>
                </a:cubicBezTo>
                <a:cubicBezTo>
                  <a:pt x="6360" y="445"/>
                  <a:pt x="6124" y="98"/>
                  <a:pt x="5521" y="79"/>
                </a:cubicBezTo>
                <a:close/>
                <a:moveTo>
                  <a:pt x="15847" y="1173"/>
                </a:moveTo>
                <a:cubicBezTo>
                  <a:pt x="15834" y="1170"/>
                  <a:pt x="15830" y="1200"/>
                  <a:pt x="15830" y="1251"/>
                </a:cubicBezTo>
                <a:cubicBezTo>
                  <a:pt x="15830" y="1342"/>
                  <a:pt x="15758" y="1558"/>
                  <a:pt x="15670" y="1739"/>
                </a:cubicBezTo>
                <a:cubicBezTo>
                  <a:pt x="15467" y="2153"/>
                  <a:pt x="15390" y="2712"/>
                  <a:pt x="15383" y="3771"/>
                </a:cubicBezTo>
                <a:cubicBezTo>
                  <a:pt x="15378" y="4569"/>
                  <a:pt x="15380" y="4609"/>
                  <a:pt x="15518" y="5021"/>
                </a:cubicBezTo>
                <a:cubicBezTo>
                  <a:pt x="15596" y="5257"/>
                  <a:pt x="15685" y="5467"/>
                  <a:pt x="15716" y="5470"/>
                </a:cubicBezTo>
                <a:cubicBezTo>
                  <a:pt x="15747" y="5473"/>
                  <a:pt x="15806" y="5576"/>
                  <a:pt x="15843" y="5705"/>
                </a:cubicBezTo>
                <a:cubicBezTo>
                  <a:pt x="15883" y="5845"/>
                  <a:pt x="15956" y="5913"/>
                  <a:pt x="16024" y="5861"/>
                </a:cubicBezTo>
                <a:cubicBezTo>
                  <a:pt x="16122" y="5788"/>
                  <a:pt x="16149" y="5854"/>
                  <a:pt x="16222" y="6310"/>
                </a:cubicBezTo>
                <a:cubicBezTo>
                  <a:pt x="16300" y="6803"/>
                  <a:pt x="16305" y="6862"/>
                  <a:pt x="16252" y="7111"/>
                </a:cubicBezTo>
                <a:cubicBezTo>
                  <a:pt x="16200" y="7350"/>
                  <a:pt x="16072" y="7464"/>
                  <a:pt x="15851" y="7482"/>
                </a:cubicBezTo>
                <a:cubicBezTo>
                  <a:pt x="15813" y="7485"/>
                  <a:pt x="15735" y="7273"/>
                  <a:pt x="15682" y="7014"/>
                </a:cubicBezTo>
                <a:cubicBezTo>
                  <a:pt x="15533" y="6283"/>
                  <a:pt x="15457" y="6122"/>
                  <a:pt x="15379" y="6389"/>
                </a:cubicBezTo>
                <a:cubicBezTo>
                  <a:pt x="15320" y="6586"/>
                  <a:pt x="15314" y="6694"/>
                  <a:pt x="15353" y="7131"/>
                </a:cubicBezTo>
                <a:cubicBezTo>
                  <a:pt x="15378" y="7406"/>
                  <a:pt x="15389" y="7722"/>
                  <a:pt x="15374" y="7834"/>
                </a:cubicBezTo>
                <a:cubicBezTo>
                  <a:pt x="15357" y="7960"/>
                  <a:pt x="15359" y="7982"/>
                  <a:pt x="15383" y="7912"/>
                </a:cubicBezTo>
                <a:cubicBezTo>
                  <a:pt x="15405" y="7850"/>
                  <a:pt x="15448" y="7963"/>
                  <a:pt x="15476" y="8147"/>
                </a:cubicBezTo>
                <a:cubicBezTo>
                  <a:pt x="15525" y="8469"/>
                  <a:pt x="15722" y="8729"/>
                  <a:pt x="16011" y="8870"/>
                </a:cubicBezTo>
                <a:cubicBezTo>
                  <a:pt x="16081" y="8904"/>
                  <a:pt x="16147" y="8953"/>
                  <a:pt x="16159" y="8967"/>
                </a:cubicBezTo>
                <a:cubicBezTo>
                  <a:pt x="16172" y="8982"/>
                  <a:pt x="16201" y="8875"/>
                  <a:pt x="16226" y="8733"/>
                </a:cubicBezTo>
                <a:cubicBezTo>
                  <a:pt x="16252" y="8592"/>
                  <a:pt x="16293" y="8504"/>
                  <a:pt x="16315" y="8537"/>
                </a:cubicBezTo>
                <a:cubicBezTo>
                  <a:pt x="16336" y="8571"/>
                  <a:pt x="16383" y="8421"/>
                  <a:pt x="16420" y="8205"/>
                </a:cubicBezTo>
                <a:cubicBezTo>
                  <a:pt x="16457" y="7988"/>
                  <a:pt x="16505" y="7870"/>
                  <a:pt x="16526" y="7932"/>
                </a:cubicBezTo>
                <a:cubicBezTo>
                  <a:pt x="16548" y="7993"/>
                  <a:pt x="16555" y="7963"/>
                  <a:pt x="16543" y="7873"/>
                </a:cubicBezTo>
                <a:cubicBezTo>
                  <a:pt x="16531" y="7783"/>
                  <a:pt x="16544" y="7496"/>
                  <a:pt x="16572" y="7248"/>
                </a:cubicBezTo>
                <a:cubicBezTo>
                  <a:pt x="16628" y="6745"/>
                  <a:pt x="16594" y="5979"/>
                  <a:pt x="16488" y="5412"/>
                </a:cubicBezTo>
                <a:cubicBezTo>
                  <a:pt x="16395" y="4918"/>
                  <a:pt x="16345" y="4812"/>
                  <a:pt x="16024" y="4552"/>
                </a:cubicBezTo>
                <a:cubicBezTo>
                  <a:pt x="16001" y="4533"/>
                  <a:pt x="15957" y="4431"/>
                  <a:pt x="15927" y="4318"/>
                </a:cubicBezTo>
                <a:cubicBezTo>
                  <a:pt x="15898" y="4206"/>
                  <a:pt x="15836" y="4137"/>
                  <a:pt x="15788" y="4161"/>
                </a:cubicBezTo>
                <a:cubicBezTo>
                  <a:pt x="15714" y="4200"/>
                  <a:pt x="15701" y="4131"/>
                  <a:pt x="15699" y="3654"/>
                </a:cubicBezTo>
                <a:cubicBezTo>
                  <a:pt x="15695" y="2939"/>
                  <a:pt x="15760" y="2716"/>
                  <a:pt x="15965" y="2716"/>
                </a:cubicBezTo>
                <a:cubicBezTo>
                  <a:pt x="16099" y="2716"/>
                  <a:pt x="16143" y="2800"/>
                  <a:pt x="16197" y="3126"/>
                </a:cubicBezTo>
                <a:cubicBezTo>
                  <a:pt x="16234" y="3349"/>
                  <a:pt x="16280" y="3611"/>
                  <a:pt x="16298" y="3712"/>
                </a:cubicBezTo>
                <a:cubicBezTo>
                  <a:pt x="16316" y="3813"/>
                  <a:pt x="16380" y="3852"/>
                  <a:pt x="16441" y="3810"/>
                </a:cubicBezTo>
                <a:cubicBezTo>
                  <a:pt x="16545" y="3740"/>
                  <a:pt x="16552" y="3698"/>
                  <a:pt x="16543" y="3107"/>
                </a:cubicBezTo>
                <a:cubicBezTo>
                  <a:pt x="16534" y="2511"/>
                  <a:pt x="16454" y="1833"/>
                  <a:pt x="16416" y="2013"/>
                </a:cubicBezTo>
                <a:cubicBezTo>
                  <a:pt x="16384" y="2159"/>
                  <a:pt x="16262" y="1755"/>
                  <a:pt x="16285" y="1583"/>
                </a:cubicBezTo>
                <a:cubicBezTo>
                  <a:pt x="16299" y="1481"/>
                  <a:pt x="16269" y="1460"/>
                  <a:pt x="16214" y="1524"/>
                </a:cubicBezTo>
                <a:cubicBezTo>
                  <a:pt x="16165" y="1581"/>
                  <a:pt x="16117" y="1542"/>
                  <a:pt x="16104" y="1446"/>
                </a:cubicBezTo>
                <a:cubicBezTo>
                  <a:pt x="16091" y="1350"/>
                  <a:pt x="16056" y="1319"/>
                  <a:pt x="16028" y="1368"/>
                </a:cubicBezTo>
                <a:cubicBezTo>
                  <a:pt x="16000" y="1418"/>
                  <a:pt x="15947" y="1373"/>
                  <a:pt x="15906" y="1270"/>
                </a:cubicBezTo>
                <a:cubicBezTo>
                  <a:pt x="15882" y="1212"/>
                  <a:pt x="15860" y="1177"/>
                  <a:pt x="15847" y="1173"/>
                </a:cubicBezTo>
                <a:close/>
                <a:moveTo>
                  <a:pt x="10477" y="1212"/>
                </a:moveTo>
                <a:cubicBezTo>
                  <a:pt x="10462" y="1191"/>
                  <a:pt x="10456" y="1232"/>
                  <a:pt x="10448" y="1329"/>
                </a:cubicBezTo>
                <a:cubicBezTo>
                  <a:pt x="10432" y="1520"/>
                  <a:pt x="10357" y="1567"/>
                  <a:pt x="10098" y="1544"/>
                </a:cubicBezTo>
                <a:lnTo>
                  <a:pt x="9769" y="1505"/>
                </a:lnTo>
                <a:lnTo>
                  <a:pt x="9769" y="5119"/>
                </a:lnTo>
                <a:lnTo>
                  <a:pt x="9769" y="8733"/>
                </a:lnTo>
                <a:lnTo>
                  <a:pt x="10212" y="8713"/>
                </a:lnTo>
                <a:cubicBezTo>
                  <a:pt x="10666" y="8688"/>
                  <a:pt x="10881" y="8494"/>
                  <a:pt x="10849" y="8108"/>
                </a:cubicBezTo>
                <a:cubicBezTo>
                  <a:pt x="10839" y="7990"/>
                  <a:pt x="10850" y="7736"/>
                  <a:pt x="10878" y="7561"/>
                </a:cubicBezTo>
                <a:cubicBezTo>
                  <a:pt x="10951" y="7100"/>
                  <a:pt x="10943" y="5963"/>
                  <a:pt x="10861" y="5470"/>
                </a:cubicBezTo>
                <a:cubicBezTo>
                  <a:pt x="10802" y="5114"/>
                  <a:pt x="10796" y="4997"/>
                  <a:pt x="10836" y="4630"/>
                </a:cubicBezTo>
                <a:cubicBezTo>
                  <a:pt x="10902" y="4016"/>
                  <a:pt x="10933" y="3128"/>
                  <a:pt x="10891" y="3009"/>
                </a:cubicBezTo>
                <a:cubicBezTo>
                  <a:pt x="10872" y="2953"/>
                  <a:pt x="10862" y="2857"/>
                  <a:pt x="10870" y="2794"/>
                </a:cubicBezTo>
                <a:cubicBezTo>
                  <a:pt x="10879" y="2731"/>
                  <a:pt x="10831" y="2498"/>
                  <a:pt x="10760" y="2267"/>
                </a:cubicBezTo>
                <a:cubicBezTo>
                  <a:pt x="10690" y="2036"/>
                  <a:pt x="10594" y="1676"/>
                  <a:pt x="10549" y="1466"/>
                </a:cubicBezTo>
                <a:cubicBezTo>
                  <a:pt x="10516" y="1313"/>
                  <a:pt x="10493" y="1232"/>
                  <a:pt x="10477" y="1212"/>
                </a:cubicBezTo>
                <a:close/>
                <a:moveTo>
                  <a:pt x="19651" y="1348"/>
                </a:moveTo>
                <a:cubicBezTo>
                  <a:pt x="19635" y="1348"/>
                  <a:pt x="19613" y="1375"/>
                  <a:pt x="19584" y="1427"/>
                </a:cubicBezTo>
                <a:cubicBezTo>
                  <a:pt x="19464" y="1637"/>
                  <a:pt x="18975" y="1655"/>
                  <a:pt x="18930" y="1446"/>
                </a:cubicBezTo>
                <a:cubicBezTo>
                  <a:pt x="18908" y="1345"/>
                  <a:pt x="18896" y="2525"/>
                  <a:pt x="18901" y="4669"/>
                </a:cubicBezTo>
                <a:cubicBezTo>
                  <a:pt x="18906" y="6536"/>
                  <a:pt x="18913" y="8195"/>
                  <a:pt x="18913" y="8362"/>
                </a:cubicBezTo>
                <a:cubicBezTo>
                  <a:pt x="18914" y="8611"/>
                  <a:pt x="18937" y="8659"/>
                  <a:pt x="19048" y="8616"/>
                </a:cubicBezTo>
                <a:lnTo>
                  <a:pt x="19183" y="8576"/>
                </a:lnTo>
                <a:lnTo>
                  <a:pt x="19175" y="7522"/>
                </a:lnTo>
                <a:cubicBezTo>
                  <a:pt x="19167" y="6762"/>
                  <a:pt x="19177" y="6370"/>
                  <a:pt x="19221" y="6056"/>
                </a:cubicBezTo>
                <a:cubicBezTo>
                  <a:pt x="19255" y="5820"/>
                  <a:pt x="19298" y="5627"/>
                  <a:pt x="19314" y="5627"/>
                </a:cubicBezTo>
                <a:cubicBezTo>
                  <a:pt x="19329" y="5627"/>
                  <a:pt x="19395" y="5877"/>
                  <a:pt x="19462" y="6174"/>
                </a:cubicBezTo>
                <a:cubicBezTo>
                  <a:pt x="19529" y="6471"/>
                  <a:pt x="19602" y="6717"/>
                  <a:pt x="19622" y="6721"/>
                </a:cubicBezTo>
                <a:cubicBezTo>
                  <a:pt x="19641" y="6724"/>
                  <a:pt x="19660" y="6870"/>
                  <a:pt x="19668" y="7053"/>
                </a:cubicBezTo>
                <a:cubicBezTo>
                  <a:pt x="19676" y="7235"/>
                  <a:pt x="19711" y="7485"/>
                  <a:pt x="19744" y="7600"/>
                </a:cubicBezTo>
                <a:cubicBezTo>
                  <a:pt x="19776" y="7715"/>
                  <a:pt x="19788" y="7812"/>
                  <a:pt x="19774" y="7815"/>
                </a:cubicBezTo>
                <a:cubicBezTo>
                  <a:pt x="19760" y="7817"/>
                  <a:pt x="19788" y="8000"/>
                  <a:pt x="19833" y="8225"/>
                </a:cubicBezTo>
                <a:cubicBezTo>
                  <a:pt x="19891" y="8515"/>
                  <a:pt x="19963" y="8656"/>
                  <a:pt x="20077" y="8694"/>
                </a:cubicBezTo>
                <a:cubicBezTo>
                  <a:pt x="20166" y="8723"/>
                  <a:pt x="20513" y="8733"/>
                  <a:pt x="20853" y="8733"/>
                </a:cubicBezTo>
                <a:lnTo>
                  <a:pt x="21473" y="8733"/>
                </a:lnTo>
                <a:lnTo>
                  <a:pt x="21461" y="8283"/>
                </a:lnTo>
                <a:cubicBezTo>
                  <a:pt x="21439" y="7592"/>
                  <a:pt x="21478" y="7222"/>
                  <a:pt x="21545" y="7482"/>
                </a:cubicBezTo>
                <a:cubicBezTo>
                  <a:pt x="21593" y="7665"/>
                  <a:pt x="21600" y="7379"/>
                  <a:pt x="21600" y="5216"/>
                </a:cubicBezTo>
                <a:cubicBezTo>
                  <a:pt x="21600" y="2962"/>
                  <a:pt x="21591" y="2768"/>
                  <a:pt x="21533" y="2814"/>
                </a:cubicBezTo>
                <a:cubicBezTo>
                  <a:pt x="21482" y="2854"/>
                  <a:pt x="21469" y="2735"/>
                  <a:pt x="21469" y="2188"/>
                </a:cubicBezTo>
                <a:lnTo>
                  <a:pt x="21469" y="1505"/>
                </a:lnTo>
                <a:lnTo>
                  <a:pt x="20912" y="1544"/>
                </a:lnTo>
                <a:cubicBezTo>
                  <a:pt x="20605" y="1564"/>
                  <a:pt x="20348" y="1620"/>
                  <a:pt x="20339" y="1661"/>
                </a:cubicBezTo>
                <a:cubicBezTo>
                  <a:pt x="20331" y="1702"/>
                  <a:pt x="20324" y="3057"/>
                  <a:pt x="20326" y="4669"/>
                </a:cubicBezTo>
                <a:cubicBezTo>
                  <a:pt x="20331" y="7766"/>
                  <a:pt x="20295" y="8752"/>
                  <a:pt x="20200" y="8303"/>
                </a:cubicBezTo>
                <a:cubicBezTo>
                  <a:pt x="20172" y="8172"/>
                  <a:pt x="20148" y="7953"/>
                  <a:pt x="20141" y="7815"/>
                </a:cubicBezTo>
                <a:cubicBezTo>
                  <a:pt x="20135" y="7676"/>
                  <a:pt x="20106" y="7487"/>
                  <a:pt x="20077" y="7385"/>
                </a:cubicBezTo>
                <a:cubicBezTo>
                  <a:pt x="20049" y="7283"/>
                  <a:pt x="20022" y="7001"/>
                  <a:pt x="20018" y="6779"/>
                </a:cubicBezTo>
                <a:cubicBezTo>
                  <a:pt x="20015" y="6557"/>
                  <a:pt x="19994" y="6389"/>
                  <a:pt x="19968" y="6389"/>
                </a:cubicBezTo>
                <a:cubicBezTo>
                  <a:pt x="19942" y="6389"/>
                  <a:pt x="19895" y="6222"/>
                  <a:pt x="19866" y="6017"/>
                </a:cubicBezTo>
                <a:cubicBezTo>
                  <a:pt x="19816" y="5671"/>
                  <a:pt x="19821" y="5592"/>
                  <a:pt x="19917" y="5138"/>
                </a:cubicBezTo>
                <a:cubicBezTo>
                  <a:pt x="20037" y="4569"/>
                  <a:pt x="20049" y="4422"/>
                  <a:pt x="20044" y="3556"/>
                </a:cubicBezTo>
                <a:cubicBezTo>
                  <a:pt x="20038" y="2681"/>
                  <a:pt x="19989" y="2333"/>
                  <a:pt x="19820" y="1934"/>
                </a:cubicBezTo>
                <a:cubicBezTo>
                  <a:pt x="19741" y="1747"/>
                  <a:pt x="19677" y="1516"/>
                  <a:pt x="19677" y="1427"/>
                </a:cubicBezTo>
                <a:cubicBezTo>
                  <a:pt x="19677" y="1377"/>
                  <a:pt x="19667" y="1347"/>
                  <a:pt x="19651" y="1348"/>
                </a:cubicBezTo>
                <a:close/>
                <a:moveTo>
                  <a:pt x="18580" y="1446"/>
                </a:moveTo>
                <a:cubicBezTo>
                  <a:pt x="18547" y="1529"/>
                  <a:pt x="18483" y="1583"/>
                  <a:pt x="18437" y="1583"/>
                </a:cubicBezTo>
                <a:lnTo>
                  <a:pt x="18352" y="1583"/>
                </a:lnTo>
                <a:lnTo>
                  <a:pt x="18361" y="4806"/>
                </a:lnTo>
                <a:cubicBezTo>
                  <a:pt x="18369" y="6879"/>
                  <a:pt x="18360" y="8087"/>
                  <a:pt x="18335" y="8225"/>
                </a:cubicBezTo>
                <a:cubicBezTo>
                  <a:pt x="18314" y="8342"/>
                  <a:pt x="18310" y="8476"/>
                  <a:pt x="18323" y="8537"/>
                </a:cubicBezTo>
                <a:cubicBezTo>
                  <a:pt x="18367" y="8742"/>
                  <a:pt x="18621" y="8660"/>
                  <a:pt x="18622" y="8440"/>
                </a:cubicBezTo>
                <a:cubicBezTo>
                  <a:pt x="18645" y="2196"/>
                  <a:pt x="18641" y="1296"/>
                  <a:pt x="18580" y="1446"/>
                </a:cubicBezTo>
                <a:close/>
                <a:moveTo>
                  <a:pt x="12544" y="1505"/>
                </a:moveTo>
                <a:lnTo>
                  <a:pt x="12548" y="1934"/>
                </a:lnTo>
                <a:cubicBezTo>
                  <a:pt x="12552" y="2165"/>
                  <a:pt x="12559" y="3776"/>
                  <a:pt x="12561" y="5509"/>
                </a:cubicBezTo>
                <a:lnTo>
                  <a:pt x="12561" y="8655"/>
                </a:lnTo>
                <a:lnTo>
                  <a:pt x="12688" y="8655"/>
                </a:lnTo>
                <a:lnTo>
                  <a:pt x="12814" y="8655"/>
                </a:lnTo>
                <a:lnTo>
                  <a:pt x="12822" y="7189"/>
                </a:lnTo>
                <a:lnTo>
                  <a:pt x="12835" y="5705"/>
                </a:lnTo>
                <a:lnTo>
                  <a:pt x="12974" y="5744"/>
                </a:lnTo>
                <a:cubicBezTo>
                  <a:pt x="13121" y="5786"/>
                  <a:pt x="13228" y="6059"/>
                  <a:pt x="13194" y="6310"/>
                </a:cubicBezTo>
                <a:cubicBezTo>
                  <a:pt x="13184" y="6392"/>
                  <a:pt x="13223" y="6680"/>
                  <a:pt x="13278" y="6936"/>
                </a:cubicBezTo>
                <a:cubicBezTo>
                  <a:pt x="13334" y="7191"/>
                  <a:pt x="13372" y="7464"/>
                  <a:pt x="13367" y="7541"/>
                </a:cubicBezTo>
                <a:cubicBezTo>
                  <a:pt x="13362" y="7618"/>
                  <a:pt x="13400" y="7825"/>
                  <a:pt x="13451" y="8010"/>
                </a:cubicBezTo>
                <a:cubicBezTo>
                  <a:pt x="13501" y="8194"/>
                  <a:pt x="13537" y="8402"/>
                  <a:pt x="13527" y="8479"/>
                </a:cubicBezTo>
                <a:cubicBezTo>
                  <a:pt x="13516" y="8557"/>
                  <a:pt x="13523" y="8643"/>
                  <a:pt x="13544" y="8674"/>
                </a:cubicBezTo>
                <a:cubicBezTo>
                  <a:pt x="13564" y="8705"/>
                  <a:pt x="13734" y="8733"/>
                  <a:pt x="13923" y="8733"/>
                </a:cubicBezTo>
                <a:lnTo>
                  <a:pt x="14269" y="8733"/>
                </a:lnTo>
                <a:lnTo>
                  <a:pt x="14269" y="7385"/>
                </a:lnTo>
                <a:cubicBezTo>
                  <a:pt x="14269" y="5976"/>
                  <a:pt x="14299" y="5607"/>
                  <a:pt x="14413" y="5744"/>
                </a:cubicBezTo>
                <a:cubicBezTo>
                  <a:pt x="14477" y="5822"/>
                  <a:pt x="14697" y="7131"/>
                  <a:pt x="14645" y="7131"/>
                </a:cubicBezTo>
                <a:cubicBezTo>
                  <a:pt x="14631" y="7131"/>
                  <a:pt x="14657" y="7330"/>
                  <a:pt x="14704" y="7561"/>
                </a:cubicBezTo>
                <a:cubicBezTo>
                  <a:pt x="14750" y="7792"/>
                  <a:pt x="14774" y="7971"/>
                  <a:pt x="14759" y="7971"/>
                </a:cubicBezTo>
                <a:cubicBezTo>
                  <a:pt x="14743" y="7971"/>
                  <a:pt x="14750" y="8086"/>
                  <a:pt x="14775" y="8225"/>
                </a:cubicBezTo>
                <a:cubicBezTo>
                  <a:pt x="14800" y="8363"/>
                  <a:pt x="14805" y="8484"/>
                  <a:pt x="14788" y="8498"/>
                </a:cubicBezTo>
                <a:cubicBezTo>
                  <a:pt x="14770" y="8513"/>
                  <a:pt x="14840" y="8578"/>
                  <a:pt x="14940" y="8635"/>
                </a:cubicBezTo>
                <a:cubicBezTo>
                  <a:pt x="15040" y="8692"/>
                  <a:pt x="15139" y="8728"/>
                  <a:pt x="15163" y="8694"/>
                </a:cubicBezTo>
                <a:cubicBezTo>
                  <a:pt x="15190" y="8655"/>
                  <a:pt x="15138" y="8148"/>
                  <a:pt x="15024" y="7365"/>
                </a:cubicBezTo>
                <a:cubicBezTo>
                  <a:pt x="14923" y="6673"/>
                  <a:pt x="14850" y="6065"/>
                  <a:pt x="14860" y="6017"/>
                </a:cubicBezTo>
                <a:cubicBezTo>
                  <a:pt x="14871" y="5968"/>
                  <a:pt x="14841" y="5766"/>
                  <a:pt x="14796" y="5568"/>
                </a:cubicBezTo>
                <a:cubicBezTo>
                  <a:pt x="14681" y="5066"/>
                  <a:pt x="14620" y="4328"/>
                  <a:pt x="14678" y="4161"/>
                </a:cubicBezTo>
                <a:cubicBezTo>
                  <a:pt x="14702" y="4091"/>
                  <a:pt x="14745" y="4028"/>
                  <a:pt x="14775" y="4025"/>
                </a:cubicBezTo>
                <a:cubicBezTo>
                  <a:pt x="14805" y="4023"/>
                  <a:pt x="14830" y="3892"/>
                  <a:pt x="14830" y="3732"/>
                </a:cubicBezTo>
                <a:cubicBezTo>
                  <a:pt x="14830" y="3572"/>
                  <a:pt x="14890" y="3168"/>
                  <a:pt x="14965" y="2833"/>
                </a:cubicBezTo>
                <a:cubicBezTo>
                  <a:pt x="15039" y="2497"/>
                  <a:pt x="15104" y="2304"/>
                  <a:pt x="15104" y="2384"/>
                </a:cubicBezTo>
                <a:cubicBezTo>
                  <a:pt x="15104" y="2464"/>
                  <a:pt x="15125" y="2297"/>
                  <a:pt x="15155" y="2032"/>
                </a:cubicBezTo>
                <a:cubicBezTo>
                  <a:pt x="15185" y="1767"/>
                  <a:pt x="15210" y="1557"/>
                  <a:pt x="15210" y="1544"/>
                </a:cubicBezTo>
                <a:cubicBezTo>
                  <a:pt x="15210" y="1532"/>
                  <a:pt x="15109" y="1517"/>
                  <a:pt x="14986" y="1524"/>
                </a:cubicBezTo>
                <a:cubicBezTo>
                  <a:pt x="14800" y="1533"/>
                  <a:pt x="14760" y="1586"/>
                  <a:pt x="14737" y="1856"/>
                </a:cubicBezTo>
                <a:cubicBezTo>
                  <a:pt x="14722" y="2034"/>
                  <a:pt x="14621" y="2585"/>
                  <a:pt x="14510" y="3087"/>
                </a:cubicBezTo>
                <a:cubicBezTo>
                  <a:pt x="14280" y="4128"/>
                  <a:pt x="14252" y="4071"/>
                  <a:pt x="14273" y="2521"/>
                </a:cubicBezTo>
                <a:cubicBezTo>
                  <a:pt x="14281" y="1862"/>
                  <a:pt x="14272" y="1593"/>
                  <a:pt x="14240" y="1583"/>
                </a:cubicBezTo>
                <a:cubicBezTo>
                  <a:pt x="14181" y="1565"/>
                  <a:pt x="13945" y="1565"/>
                  <a:pt x="13919" y="1583"/>
                </a:cubicBezTo>
                <a:cubicBezTo>
                  <a:pt x="13908" y="1591"/>
                  <a:pt x="13910" y="1682"/>
                  <a:pt x="13923" y="1778"/>
                </a:cubicBezTo>
                <a:cubicBezTo>
                  <a:pt x="13957" y="2028"/>
                  <a:pt x="13945" y="8203"/>
                  <a:pt x="13911" y="8362"/>
                </a:cubicBezTo>
                <a:cubicBezTo>
                  <a:pt x="13875" y="8527"/>
                  <a:pt x="13460" y="5664"/>
                  <a:pt x="13489" y="5451"/>
                </a:cubicBezTo>
                <a:cubicBezTo>
                  <a:pt x="13500" y="5366"/>
                  <a:pt x="13534" y="5355"/>
                  <a:pt x="13569" y="5412"/>
                </a:cubicBezTo>
                <a:cubicBezTo>
                  <a:pt x="13603" y="5469"/>
                  <a:pt x="13622" y="5449"/>
                  <a:pt x="13607" y="5373"/>
                </a:cubicBezTo>
                <a:cubicBezTo>
                  <a:pt x="13592" y="5296"/>
                  <a:pt x="13606" y="5103"/>
                  <a:pt x="13637" y="4943"/>
                </a:cubicBezTo>
                <a:cubicBezTo>
                  <a:pt x="13719" y="4526"/>
                  <a:pt x="13738" y="3695"/>
                  <a:pt x="13683" y="2970"/>
                </a:cubicBezTo>
                <a:cubicBezTo>
                  <a:pt x="13657" y="2626"/>
                  <a:pt x="13633" y="2230"/>
                  <a:pt x="13632" y="2091"/>
                </a:cubicBezTo>
                <a:cubicBezTo>
                  <a:pt x="13631" y="1946"/>
                  <a:pt x="13601" y="1860"/>
                  <a:pt x="13561" y="1876"/>
                </a:cubicBezTo>
                <a:cubicBezTo>
                  <a:pt x="13522" y="1893"/>
                  <a:pt x="13463" y="1830"/>
                  <a:pt x="13426" y="1739"/>
                </a:cubicBezTo>
                <a:cubicBezTo>
                  <a:pt x="13389" y="1647"/>
                  <a:pt x="13173" y="1560"/>
                  <a:pt x="12949" y="1544"/>
                </a:cubicBezTo>
                <a:lnTo>
                  <a:pt x="12544" y="1505"/>
                </a:lnTo>
                <a:close/>
                <a:moveTo>
                  <a:pt x="16986" y="1524"/>
                </a:moveTo>
                <a:cubicBezTo>
                  <a:pt x="16923" y="1558"/>
                  <a:pt x="16864" y="1616"/>
                  <a:pt x="16859" y="1641"/>
                </a:cubicBezTo>
                <a:cubicBezTo>
                  <a:pt x="16853" y="1667"/>
                  <a:pt x="16846" y="3228"/>
                  <a:pt x="16842" y="5119"/>
                </a:cubicBezTo>
                <a:lnTo>
                  <a:pt x="16834" y="8557"/>
                </a:lnTo>
                <a:lnTo>
                  <a:pt x="16922" y="8655"/>
                </a:lnTo>
                <a:cubicBezTo>
                  <a:pt x="17080" y="8839"/>
                  <a:pt x="17099" y="8696"/>
                  <a:pt x="17099" y="7307"/>
                </a:cubicBezTo>
                <a:cubicBezTo>
                  <a:pt x="17099" y="6466"/>
                  <a:pt x="17113" y="5953"/>
                  <a:pt x="17142" y="5842"/>
                </a:cubicBezTo>
                <a:cubicBezTo>
                  <a:pt x="17167" y="5748"/>
                  <a:pt x="17312" y="5671"/>
                  <a:pt x="17462" y="5685"/>
                </a:cubicBezTo>
                <a:lnTo>
                  <a:pt x="17732" y="5705"/>
                </a:lnTo>
                <a:lnTo>
                  <a:pt x="17741" y="6877"/>
                </a:lnTo>
                <a:cubicBezTo>
                  <a:pt x="17744" y="7524"/>
                  <a:pt x="17747" y="8215"/>
                  <a:pt x="17749" y="8401"/>
                </a:cubicBezTo>
                <a:cubicBezTo>
                  <a:pt x="17752" y="8695"/>
                  <a:pt x="17774" y="8725"/>
                  <a:pt x="17914" y="8674"/>
                </a:cubicBezTo>
                <a:cubicBezTo>
                  <a:pt x="18111" y="8601"/>
                  <a:pt x="18100" y="8843"/>
                  <a:pt x="18086" y="4767"/>
                </a:cubicBezTo>
                <a:cubicBezTo>
                  <a:pt x="18075" y="1671"/>
                  <a:pt x="18075" y="1635"/>
                  <a:pt x="17994" y="1563"/>
                </a:cubicBezTo>
                <a:cubicBezTo>
                  <a:pt x="17845" y="1431"/>
                  <a:pt x="17825" y="1573"/>
                  <a:pt x="17825" y="2735"/>
                </a:cubicBezTo>
                <a:cubicBezTo>
                  <a:pt x="17825" y="4264"/>
                  <a:pt x="17780" y="4455"/>
                  <a:pt x="17441" y="4455"/>
                </a:cubicBezTo>
                <a:cubicBezTo>
                  <a:pt x="17126" y="4455"/>
                  <a:pt x="17091" y="4301"/>
                  <a:pt x="17099" y="3068"/>
                </a:cubicBezTo>
                <a:cubicBezTo>
                  <a:pt x="17107" y="1841"/>
                  <a:pt x="17110" y="1564"/>
                  <a:pt x="17057" y="1524"/>
                </a:cubicBezTo>
                <a:cubicBezTo>
                  <a:pt x="17039" y="1510"/>
                  <a:pt x="17018" y="1507"/>
                  <a:pt x="16986" y="1524"/>
                </a:cubicBezTo>
                <a:close/>
                <a:moveTo>
                  <a:pt x="11380" y="1563"/>
                </a:moveTo>
                <a:cubicBezTo>
                  <a:pt x="11280" y="1570"/>
                  <a:pt x="11207" y="1603"/>
                  <a:pt x="11199" y="1641"/>
                </a:cubicBezTo>
                <a:cubicBezTo>
                  <a:pt x="11192" y="1675"/>
                  <a:pt x="11183" y="3265"/>
                  <a:pt x="11178" y="5177"/>
                </a:cubicBezTo>
                <a:cubicBezTo>
                  <a:pt x="11169" y="8077"/>
                  <a:pt x="11172" y="8655"/>
                  <a:pt x="11215" y="8694"/>
                </a:cubicBezTo>
                <a:cubicBezTo>
                  <a:pt x="11254" y="8728"/>
                  <a:pt x="12056" y="8696"/>
                  <a:pt x="12240" y="8655"/>
                </a:cubicBezTo>
                <a:cubicBezTo>
                  <a:pt x="12285" y="8645"/>
                  <a:pt x="12297" y="7819"/>
                  <a:pt x="12257" y="7463"/>
                </a:cubicBezTo>
                <a:cubicBezTo>
                  <a:pt x="12221" y="7133"/>
                  <a:pt x="12189" y="7092"/>
                  <a:pt x="11857" y="7072"/>
                </a:cubicBezTo>
                <a:lnTo>
                  <a:pt x="11490" y="7053"/>
                </a:lnTo>
                <a:lnTo>
                  <a:pt x="11490" y="6389"/>
                </a:lnTo>
                <a:lnTo>
                  <a:pt x="11490" y="5705"/>
                </a:lnTo>
                <a:lnTo>
                  <a:pt x="11810" y="5705"/>
                </a:lnTo>
                <a:cubicBezTo>
                  <a:pt x="12032" y="5705"/>
                  <a:pt x="12125" y="5661"/>
                  <a:pt x="12114" y="5529"/>
                </a:cubicBezTo>
                <a:cubicBezTo>
                  <a:pt x="12105" y="5425"/>
                  <a:pt x="12114" y="5254"/>
                  <a:pt x="12135" y="5158"/>
                </a:cubicBezTo>
                <a:cubicBezTo>
                  <a:pt x="12161" y="5038"/>
                  <a:pt x="12156" y="4882"/>
                  <a:pt x="12122" y="4669"/>
                </a:cubicBezTo>
                <a:cubicBezTo>
                  <a:pt x="12081" y="4415"/>
                  <a:pt x="12024" y="4357"/>
                  <a:pt x="11785" y="4357"/>
                </a:cubicBezTo>
                <a:lnTo>
                  <a:pt x="11490" y="4357"/>
                </a:lnTo>
                <a:lnTo>
                  <a:pt x="11490" y="3615"/>
                </a:lnTo>
                <a:lnTo>
                  <a:pt x="11490" y="2853"/>
                </a:lnTo>
                <a:lnTo>
                  <a:pt x="11878" y="2853"/>
                </a:lnTo>
                <a:lnTo>
                  <a:pt x="12266" y="2853"/>
                </a:lnTo>
                <a:lnTo>
                  <a:pt x="12283" y="2403"/>
                </a:lnTo>
                <a:cubicBezTo>
                  <a:pt x="12291" y="2151"/>
                  <a:pt x="12286" y="1871"/>
                  <a:pt x="12274" y="1778"/>
                </a:cubicBezTo>
                <a:cubicBezTo>
                  <a:pt x="12258" y="1661"/>
                  <a:pt x="11682" y="1545"/>
                  <a:pt x="11380" y="1563"/>
                </a:cubicBezTo>
                <a:close/>
                <a:moveTo>
                  <a:pt x="10600" y="12874"/>
                </a:moveTo>
                <a:cubicBezTo>
                  <a:pt x="10427" y="12840"/>
                  <a:pt x="10192" y="13051"/>
                  <a:pt x="10072" y="13402"/>
                </a:cubicBezTo>
                <a:cubicBezTo>
                  <a:pt x="9993" y="13633"/>
                  <a:pt x="9909" y="13935"/>
                  <a:pt x="9883" y="14085"/>
                </a:cubicBezTo>
                <a:cubicBezTo>
                  <a:pt x="9856" y="14235"/>
                  <a:pt x="9818" y="14325"/>
                  <a:pt x="9802" y="14281"/>
                </a:cubicBezTo>
                <a:cubicBezTo>
                  <a:pt x="9787" y="14236"/>
                  <a:pt x="9774" y="14367"/>
                  <a:pt x="9773" y="14574"/>
                </a:cubicBezTo>
                <a:cubicBezTo>
                  <a:pt x="9772" y="14782"/>
                  <a:pt x="9749" y="15409"/>
                  <a:pt x="9722" y="15961"/>
                </a:cubicBezTo>
                <a:cubicBezTo>
                  <a:pt x="9680" y="16796"/>
                  <a:pt x="9683" y="17035"/>
                  <a:pt x="9722" y="17387"/>
                </a:cubicBezTo>
                <a:cubicBezTo>
                  <a:pt x="9749" y="17621"/>
                  <a:pt x="9769" y="17925"/>
                  <a:pt x="9769" y="18071"/>
                </a:cubicBezTo>
                <a:cubicBezTo>
                  <a:pt x="9770" y="18217"/>
                  <a:pt x="9779" y="18391"/>
                  <a:pt x="9794" y="18461"/>
                </a:cubicBezTo>
                <a:cubicBezTo>
                  <a:pt x="9809" y="18530"/>
                  <a:pt x="9824" y="18688"/>
                  <a:pt x="9824" y="18793"/>
                </a:cubicBezTo>
                <a:cubicBezTo>
                  <a:pt x="9824" y="18898"/>
                  <a:pt x="9859" y="19061"/>
                  <a:pt x="9904" y="19165"/>
                </a:cubicBezTo>
                <a:cubicBezTo>
                  <a:pt x="9949" y="19268"/>
                  <a:pt x="10014" y="19481"/>
                  <a:pt x="10051" y="19633"/>
                </a:cubicBezTo>
                <a:cubicBezTo>
                  <a:pt x="10087" y="19786"/>
                  <a:pt x="10169" y="19965"/>
                  <a:pt x="10233" y="20024"/>
                </a:cubicBezTo>
                <a:cubicBezTo>
                  <a:pt x="10297" y="20083"/>
                  <a:pt x="10357" y="20182"/>
                  <a:pt x="10368" y="20259"/>
                </a:cubicBezTo>
                <a:cubicBezTo>
                  <a:pt x="10378" y="20335"/>
                  <a:pt x="10408" y="20366"/>
                  <a:pt x="10435" y="20317"/>
                </a:cubicBezTo>
                <a:cubicBezTo>
                  <a:pt x="10462" y="20269"/>
                  <a:pt x="10498" y="20316"/>
                  <a:pt x="10511" y="20415"/>
                </a:cubicBezTo>
                <a:cubicBezTo>
                  <a:pt x="10540" y="20636"/>
                  <a:pt x="10626" y="20647"/>
                  <a:pt x="10654" y="20434"/>
                </a:cubicBezTo>
                <a:cubicBezTo>
                  <a:pt x="10666" y="20348"/>
                  <a:pt x="10723" y="20158"/>
                  <a:pt x="10781" y="20024"/>
                </a:cubicBezTo>
                <a:cubicBezTo>
                  <a:pt x="10859" y="19843"/>
                  <a:pt x="10899" y="19824"/>
                  <a:pt x="10933" y="19966"/>
                </a:cubicBezTo>
                <a:cubicBezTo>
                  <a:pt x="10963" y="20094"/>
                  <a:pt x="10969" y="20108"/>
                  <a:pt x="10954" y="19985"/>
                </a:cubicBezTo>
                <a:cubicBezTo>
                  <a:pt x="10932" y="19804"/>
                  <a:pt x="11114" y="18858"/>
                  <a:pt x="11165" y="18891"/>
                </a:cubicBezTo>
                <a:cubicBezTo>
                  <a:pt x="11187" y="18905"/>
                  <a:pt x="11194" y="18073"/>
                  <a:pt x="11186" y="16293"/>
                </a:cubicBezTo>
                <a:cubicBezTo>
                  <a:pt x="11184" y="15873"/>
                  <a:pt x="11185" y="15883"/>
                  <a:pt x="10823" y="15883"/>
                </a:cubicBezTo>
                <a:lnTo>
                  <a:pt x="10456" y="15883"/>
                </a:lnTo>
                <a:lnTo>
                  <a:pt x="10456" y="16469"/>
                </a:lnTo>
                <a:cubicBezTo>
                  <a:pt x="10456" y="17095"/>
                  <a:pt x="10476" y="17131"/>
                  <a:pt x="10722" y="17055"/>
                </a:cubicBezTo>
                <a:cubicBezTo>
                  <a:pt x="10833" y="17020"/>
                  <a:pt x="10929" y="17308"/>
                  <a:pt x="10929" y="17660"/>
                </a:cubicBezTo>
                <a:cubicBezTo>
                  <a:pt x="10929" y="17782"/>
                  <a:pt x="10891" y="18091"/>
                  <a:pt x="10844" y="18344"/>
                </a:cubicBezTo>
                <a:cubicBezTo>
                  <a:pt x="10771" y="18741"/>
                  <a:pt x="10728" y="18807"/>
                  <a:pt x="10532" y="18852"/>
                </a:cubicBezTo>
                <a:cubicBezTo>
                  <a:pt x="10306" y="18904"/>
                  <a:pt x="10299" y="18894"/>
                  <a:pt x="10148" y="18188"/>
                </a:cubicBezTo>
                <a:cubicBezTo>
                  <a:pt x="10018" y="17577"/>
                  <a:pt x="9999" y="17370"/>
                  <a:pt x="9992" y="16703"/>
                </a:cubicBezTo>
                <a:cubicBezTo>
                  <a:pt x="9985" y="15925"/>
                  <a:pt x="10073" y="14852"/>
                  <a:pt x="10148" y="14828"/>
                </a:cubicBezTo>
                <a:cubicBezTo>
                  <a:pt x="10168" y="14822"/>
                  <a:pt x="10213" y="14657"/>
                  <a:pt x="10245" y="14476"/>
                </a:cubicBezTo>
                <a:cubicBezTo>
                  <a:pt x="10288" y="14233"/>
                  <a:pt x="10343" y="14155"/>
                  <a:pt x="10460" y="14164"/>
                </a:cubicBezTo>
                <a:cubicBezTo>
                  <a:pt x="10667" y="14181"/>
                  <a:pt x="10833" y="14470"/>
                  <a:pt x="10798" y="14750"/>
                </a:cubicBezTo>
                <a:cubicBezTo>
                  <a:pt x="10784" y="14866"/>
                  <a:pt x="10785" y="14898"/>
                  <a:pt x="10802" y="14828"/>
                </a:cubicBezTo>
                <a:cubicBezTo>
                  <a:pt x="10818" y="14759"/>
                  <a:pt x="10864" y="14816"/>
                  <a:pt x="10899" y="14965"/>
                </a:cubicBezTo>
                <a:cubicBezTo>
                  <a:pt x="10959" y="15216"/>
                  <a:pt x="10971" y="15222"/>
                  <a:pt x="11064" y="14886"/>
                </a:cubicBezTo>
                <a:cubicBezTo>
                  <a:pt x="11118" y="14686"/>
                  <a:pt x="11165" y="14403"/>
                  <a:pt x="11169" y="14261"/>
                </a:cubicBezTo>
                <a:cubicBezTo>
                  <a:pt x="11174" y="14119"/>
                  <a:pt x="11168" y="14049"/>
                  <a:pt x="11156" y="14105"/>
                </a:cubicBezTo>
                <a:cubicBezTo>
                  <a:pt x="11143" y="14162"/>
                  <a:pt x="11083" y="13970"/>
                  <a:pt x="11021" y="13695"/>
                </a:cubicBezTo>
                <a:cubicBezTo>
                  <a:pt x="10960" y="13421"/>
                  <a:pt x="10894" y="13202"/>
                  <a:pt x="10874" y="13187"/>
                </a:cubicBezTo>
                <a:cubicBezTo>
                  <a:pt x="10854" y="13171"/>
                  <a:pt x="10797" y="13081"/>
                  <a:pt x="10747" y="12991"/>
                </a:cubicBezTo>
                <a:cubicBezTo>
                  <a:pt x="10709" y="12921"/>
                  <a:pt x="10658" y="12885"/>
                  <a:pt x="10600" y="12874"/>
                </a:cubicBezTo>
                <a:close/>
                <a:moveTo>
                  <a:pt x="15303" y="12933"/>
                </a:moveTo>
                <a:cubicBezTo>
                  <a:pt x="15175" y="12933"/>
                  <a:pt x="15107" y="12993"/>
                  <a:pt x="15117" y="13109"/>
                </a:cubicBezTo>
                <a:cubicBezTo>
                  <a:pt x="15125" y="13209"/>
                  <a:pt x="15086" y="13583"/>
                  <a:pt x="15033" y="13949"/>
                </a:cubicBezTo>
                <a:cubicBezTo>
                  <a:pt x="14952" y="14500"/>
                  <a:pt x="14913" y="14613"/>
                  <a:pt x="14813" y="14613"/>
                </a:cubicBezTo>
                <a:cubicBezTo>
                  <a:pt x="14713" y="14613"/>
                  <a:pt x="14678" y="14495"/>
                  <a:pt x="14594" y="13929"/>
                </a:cubicBezTo>
                <a:cubicBezTo>
                  <a:pt x="14457" y="13010"/>
                  <a:pt x="14419" y="12905"/>
                  <a:pt x="14261" y="13011"/>
                </a:cubicBezTo>
                <a:lnTo>
                  <a:pt x="14126" y="13109"/>
                </a:lnTo>
                <a:lnTo>
                  <a:pt x="14248" y="13949"/>
                </a:lnTo>
                <a:cubicBezTo>
                  <a:pt x="14315" y="14407"/>
                  <a:pt x="14360" y="14889"/>
                  <a:pt x="14349" y="15023"/>
                </a:cubicBezTo>
                <a:cubicBezTo>
                  <a:pt x="14337" y="15165"/>
                  <a:pt x="14344" y="15223"/>
                  <a:pt x="14366" y="15160"/>
                </a:cubicBezTo>
                <a:cubicBezTo>
                  <a:pt x="14412" y="15030"/>
                  <a:pt x="14493" y="15423"/>
                  <a:pt x="14573" y="16195"/>
                </a:cubicBezTo>
                <a:cubicBezTo>
                  <a:pt x="14616" y="16606"/>
                  <a:pt x="14632" y="17223"/>
                  <a:pt x="14632" y="18403"/>
                </a:cubicBezTo>
                <a:cubicBezTo>
                  <a:pt x="14632" y="19565"/>
                  <a:pt x="14646" y="20070"/>
                  <a:pt x="14678" y="20122"/>
                </a:cubicBezTo>
                <a:cubicBezTo>
                  <a:pt x="14767" y="20264"/>
                  <a:pt x="15026" y="20168"/>
                  <a:pt x="14991" y="20005"/>
                </a:cubicBezTo>
                <a:cubicBezTo>
                  <a:pt x="14973" y="19918"/>
                  <a:pt x="14957" y="19157"/>
                  <a:pt x="14957" y="18325"/>
                </a:cubicBezTo>
                <a:lnTo>
                  <a:pt x="14957" y="16820"/>
                </a:lnTo>
                <a:lnTo>
                  <a:pt x="15125" y="15668"/>
                </a:lnTo>
                <a:cubicBezTo>
                  <a:pt x="15217" y="15034"/>
                  <a:pt x="15299" y="14560"/>
                  <a:pt x="15311" y="14613"/>
                </a:cubicBezTo>
                <a:cubicBezTo>
                  <a:pt x="15322" y="14665"/>
                  <a:pt x="15371" y="14540"/>
                  <a:pt x="15417" y="14339"/>
                </a:cubicBezTo>
                <a:cubicBezTo>
                  <a:pt x="15477" y="14075"/>
                  <a:pt x="15490" y="13925"/>
                  <a:pt x="15463" y="13773"/>
                </a:cubicBezTo>
                <a:cubicBezTo>
                  <a:pt x="15437" y="13629"/>
                  <a:pt x="15436" y="13516"/>
                  <a:pt x="15463" y="13441"/>
                </a:cubicBezTo>
                <a:cubicBezTo>
                  <a:pt x="15484" y="13381"/>
                  <a:pt x="15501" y="13241"/>
                  <a:pt x="15501" y="13128"/>
                </a:cubicBezTo>
                <a:cubicBezTo>
                  <a:pt x="15501" y="12990"/>
                  <a:pt x="15438" y="12933"/>
                  <a:pt x="15303" y="12933"/>
                </a:cubicBezTo>
                <a:close/>
                <a:moveTo>
                  <a:pt x="11810" y="12991"/>
                </a:moveTo>
                <a:lnTo>
                  <a:pt x="11439" y="13050"/>
                </a:lnTo>
                <a:lnTo>
                  <a:pt x="11431" y="14671"/>
                </a:lnTo>
                <a:cubicBezTo>
                  <a:pt x="11425" y="15566"/>
                  <a:pt x="11425" y="17134"/>
                  <a:pt x="11431" y="18168"/>
                </a:cubicBezTo>
                <a:lnTo>
                  <a:pt x="11443" y="20063"/>
                </a:lnTo>
                <a:lnTo>
                  <a:pt x="11540" y="20122"/>
                </a:lnTo>
                <a:cubicBezTo>
                  <a:pt x="11593" y="20154"/>
                  <a:pt x="11649" y="20133"/>
                  <a:pt x="11663" y="20083"/>
                </a:cubicBezTo>
                <a:cubicBezTo>
                  <a:pt x="11677" y="20034"/>
                  <a:pt x="11694" y="19364"/>
                  <a:pt x="11701" y="18579"/>
                </a:cubicBezTo>
                <a:cubicBezTo>
                  <a:pt x="11710" y="17361"/>
                  <a:pt x="11720" y="17143"/>
                  <a:pt x="11776" y="17094"/>
                </a:cubicBezTo>
                <a:cubicBezTo>
                  <a:pt x="11812" y="17062"/>
                  <a:pt x="11870" y="17083"/>
                  <a:pt x="11903" y="17152"/>
                </a:cubicBezTo>
                <a:cubicBezTo>
                  <a:pt x="11937" y="17221"/>
                  <a:pt x="11973" y="17262"/>
                  <a:pt x="11987" y="17250"/>
                </a:cubicBezTo>
                <a:cubicBezTo>
                  <a:pt x="12031" y="17209"/>
                  <a:pt x="12200" y="18250"/>
                  <a:pt x="12177" y="18422"/>
                </a:cubicBezTo>
                <a:cubicBezTo>
                  <a:pt x="12164" y="18514"/>
                  <a:pt x="12217" y="18850"/>
                  <a:pt x="12291" y="19165"/>
                </a:cubicBezTo>
                <a:cubicBezTo>
                  <a:pt x="12365" y="19480"/>
                  <a:pt x="12419" y="19829"/>
                  <a:pt x="12409" y="19946"/>
                </a:cubicBezTo>
                <a:cubicBezTo>
                  <a:pt x="12396" y="20104"/>
                  <a:pt x="12439" y="20145"/>
                  <a:pt x="12586" y="20102"/>
                </a:cubicBezTo>
                <a:cubicBezTo>
                  <a:pt x="12743" y="20056"/>
                  <a:pt x="12773" y="20003"/>
                  <a:pt x="12742" y="19829"/>
                </a:cubicBezTo>
                <a:cubicBezTo>
                  <a:pt x="12721" y="19709"/>
                  <a:pt x="12712" y="19556"/>
                  <a:pt x="12717" y="19477"/>
                </a:cubicBezTo>
                <a:cubicBezTo>
                  <a:pt x="12723" y="19398"/>
                  <a:pt x="12678" y="19121"/>
                  <a:pt x="12624" y="18872"/>
                </a:cubicBezTo>
                <a:cubicBezTo>
                  <a:pt x="12558" y="18571"/>
                  <a:pt x="12537" y="18321"/>
                  <a:pt x="12553" y="18129"/>
                </a:cubicBezTo>
                <a:cubicBezTo>
                  <a:pt x="12568" y="17939"/>
                  <a:pt x="12563" y="17876"/>
                  <a:pt x="12536" y="17953"/>
                </a:cubicBezTo>
                <a:cubicBezTo>
                  <a:pt x="12474" y="18129"/>
                  <a:pt x="12400" y="17436"/>
                  <a:pt x="12451" y="17152"/>
                </a:cubicBezTo>
                <a:cubicBezTo>
                  <a:pt x="12479" y="16997"/>
                  <a:pt x="12482" y="16874"/>
                  <a:pt x="12456" y="16801"/>
                </a:cubicBezTo>
                <a:cubicBezTo>
                  <a:pt x="12433" y="16733"/>
                  <a:pt x="12449" y="16520"/>
                  <a:pt x="12498" y="16215"/>
                </a:cubicBezTo>
                <a:cubicBezTo>
                  <a:pt x="12603" y="15553"/>
                  <a:pt x="12613" y="14579"/>
                  <a:pt x="12519" y="13968"/>
                </a:cubicBezTo>
                <a:cubicBezTo>
                  <a:pt x="12394" y="13155"/>
                  <a:pt x="12230" y="12931"/>
                  <a:pt x="11810" y="12991"/>
                </a:cubicBezTo>
                <a:close/>
                <a:moveTo>
                  <a:pt x="13455" y="12991"/>
                </a:moveTo>
                <a:lnTo>
                  <a:pt x="12890" y="13031"/>
                </a:lnTo>
                <a:lnTo>
                  <a:pt x="12886" y="15844"/>
                </a:lnTo>
                <a:cubicBezTo>
                  <a:pt x="12884" y="17388"/>
                  <a:pt x="12878" y="18891"/>
                  <a:pt x="12873" y="19184"/>
                </a:cubicBezTo>
                <a:cubicBezTo>
                  <a:pt x="12868" y="19478"/>
                  <a:pt x="12874" y="19791"/>
                  <a:pt x="12886" y="19887"/>
                </a:cubicBezTo>
                <a:cubicBezTo>
                  <a:pt x="12900" y="19991"/>
                  <a:pt x="13109" y="20091"/>
                  <a:pt x="13396" y="20122"/>
                </a:cubicBezTo>
                <a:cubicBezTo>
                  <a:pt x="13665" y="20150"/>
                  <a:pt x="13897" y="20200"/>
                  <a:pt x="13911" y="20220"/>
                </a:cubicBezTo>
                <a:cubicBezTo>
                  <a:pt x="13960" y="20291"/>
                  <a:pt x="14001" y="19724"/>
                  <a:pt x="13987" y="19145"/>
                </a:cubicBezTo>
                <a:lnTo>
                  <a:pt x="13970" y="18559"/>
                </a:lnTo>
                <a:lnTo>
                  <a:pt x="13763" y="18539"/>
                </a:lnTo>
                <a:cubicBezTo>
                  <a:pt x="13651" y="18528"/>
                  <a:pt x="13554" y="18536"/>
                  <a:pt x="13544" y="18539"/>
                </a:cubicBezTo>
                <a:cubicBezTo>
                  <a:pt x="13534" y="18542"/>
                  <a:pt x="13441" y="18551"/>
                  <a:pt x="13341" y="18579"/>
                </a:cubicBezTo>
                <a:lnTo>
                  <a:pt x="13160" y="18637"/>
                </a:lnTo>
                <a:lnTo>
                  <a:pt x="13160" y="17895"/>
                </a:lnTo>
                <a:lnTo>
                  <a:pt x="13160" y="17133"/>
                </a:lnTo>
                <a:lnTo>
                  <a:pt x="13451" y="17133"/>
                </a:lnTo>
                <a:cubicBezTo>
                  <a:pt x="13707" y="17133"/>
                  <a:pt x="13743" y="17166"/>
                  <a:pt x="13734" y="17426"/>
                </a:cubicBezTo>
                <a:cubicBezTo>
                  <a:pt x="13728" y="17588"/>
                  <a:pt x="13738" y="17719"/>
                  <a:pt x="13759" y="17719"/>
                </a:cubicBezTo>
                <a:cubicBezTo>
                  <a:pt x="13779" y="17719"/>
                  <a:pt x="13799" y="17588"/>
                  <a:pt x="13801" y="17426"/>
                </a:cubicBezTo>
                <a:cubicBezTo>
                  <a:pt x="13803" y="17264"/>
                  <a:pt x="13806" y="16870"/>
                  <a:pt x="13809" y="16547"/>
                </a:cubicBezTo>
                <a:lnTo>
                  <a:pt x="13814" y="15961"/>
                </a:lnTo>
                <a:lnTo>
                  <a:pt x="13489" y="15883"/>
                </a:lnTo>
                <a:lnTo>
                  <a:pt x="13160" y="15785"/>
                </a:lnTo>
                <a:lnTo>
                  <a:pt x="13160" y="15043"/>
                </a:lnTo>
                <a:lnTo>
                  <a:pt x="13160" y="14281"/>
                </a:lnTo>
                <a:lnTo>
                  <a:pt x="13569" y="14242"/>
                </a:lnTo>
                <a:cubicBezTo>
                  <a:pt x="13932" y="14200"/>
                  <a:pt x="13978" y="14153"/>
                  <a:pt x="13978" y="13890"/>
                </a:cubicBezTo>
                <a:cubicBezTo>
                  <a:pt x="13978" y="13727"/>
                  <a:pt x="13994" y="13505"/>
                  <a:pt x="14016" y="13402"/>
                </a:cubicBezTo>
                <a:cubicBezTo>
                  <a:pt x="14101" y="13009"/>
                  <a:pt x="14004" y="12942"/>
                  <a:pt x="13455" y="1299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B790BFA-45AA-4FBA-97B4-46B519CDEEE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hape 56"/>
          <p:cNvSpPr>
            <a:spLocks noGrp="1"/>
          </p:cNvSpPr>
          <p:nvPr>
            <p:ph type="body" idx="1" hasCustomPrompt="1"/>
          </p:nvPr>
        </p:nvSpPr>
        <p:spPr>
          <a:xfrm>
            <a:off x="4402899" y="675442"/>
            <a:ext cx="7445490" cy="5519643"/>
          </a:xfrm>
          <a:prstGeom prst="rect">
            <a:avLst/>
          </a:prstGeom>
        </p:spPr>
        <p:txBody>
          <a:bodyPr anchor="ctr"/>
          <a:lstStyle>
            <a:lvl1pPr marL="285750" marR="0" indent="-19431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2000"/>
            </a:lvl1pPr>
            <a:lvl2pPr marL="742950" indent="-194310">
              <a:buClr>
                <a:srgbClr val="003E6C"/>
              </a:buClr>
              <a:buFont typeface="Arial" panose="020B0604020202020204" pitchFamily="34" charset="0"/>
              <a:buChar char="•"/>
              <a:defRPr sz="1600"/>
            </a:lvl2pPr>
            <a:lvl3pPr marL="1200150" indent="-194310">
              <a:buClr>
                <a:srgbClr val="003E6C"/>
              </a:buClr>
              <a:buFont typeface="Arial" panose="020B0604020202020204" pitchFamily="34" charset="0"/>
              <a:buChar char="•"/>
              <a:defRPr sz="1400"/>
            </a:lvl3pPr>
            <a:lvl4pPr>
              <a:buClr>
                <a:srgbClr val="003E6C"/>
              </a:buClr>
              <a:buFont typeface="Arial" panose="020B0604020202020204" pitchFamily="34" charset="0"/>
              <a:buChar char="•"/>
              <a:defRPr sz="1200"/>
            </a:lvl4pPr>
            <a:lvl5pPr>
              <a:buClr>
                <a:srgbClr val="003E6C"/>
              </a:buClr>
              <a:buFont typeface="Arial" panose="020B0604020202020204" pitchFamily="34" charset="0"/>
              <a:buChar char="•"/>
              <a:defRPr sz="1000"/>
            </a:lvl5pPr>
          </a:lstStyle>
          <a:p>
            <a:r>
              <a:t>Body Level </a:t>
            </a:r>
            <a:endParaRPr lang="en-US"/>
          </a:p>
          <a:p>
            <a:r>
              <a:rPr lang="en-US"/>
              <a:t>Body Level </a:t>
            </a:r>
          </a:p>
          <a:p>
            <a:r>
              <a:rPr lang="en-US"/>
              <a:t>Body Level </a:t>
            </a:r>
          </a:p>
          <a:p>
            <a:r>
              <a:rPr lang="en-US"/>
              <a:t>Body Level </a:t>
            </a:r>
          </a:p>
          <a:p>
            <a:r>
              <a:rPr lang="en-US"/>
              <a:t>Body Level </a:t>
            </a:r>
          </a:p>
          <a:p>
            <a:endParaRPr/>
          </a:p>
        </p:txBody>
      </p:sp>
      <p:sp>
        <p:nvSpPr>
          <p:cNvPr id="9" name="Shape 57"/>
          <p:cNvSpPr>
            <a:spLocks noGrp="1"/>
          </p:cNvSpPr>
          <p:nvPr>
            <p:ph type="title" hasCustomPrompt="1"/>
          </p:nvPr>
        </p:nvSpPr>
        <p:spPr>
          <a:xfrm>
            <a:off x="585266" y="495210"/>
            <a:ext cx="2827613" cy="590602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/>
              <a:t>Agenda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41386183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F6638229-B0CE-4C41-B97A-E9C3519E897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69835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F6638229-B0CE-4C41-B97A-E9C3519E897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46B0915-C2B4-441B-BCED-FE9496B7BD9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b="0" i="0" baseline="0" dirty="0">
              <a:solidFill>
                <a:schemeClr val="bg1"/>
              </a:solidFill>
              <a:latin typeface="Franklin Gothic Demi" panose="020B0703020102020204" pitchFamily="34" charset="0"/>
              <a:ea typeface="+mn-ea"/>
              <a:cs typeface="+mn-cs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8B098-D4ED-4D24-A3A2-D4C019524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852" y="327664"/>
            <a:ext cx="11544822" cy="8915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241EFD-193B-4235-8CC5-A71FD0A7F6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90BFA-45AA-4FBA-97B4-46B519CDEEE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9EE797-A4A7-4AD3-B220-0232369756C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0200" y="1371600"/>
            <a:ext cx="115443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51919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6933D5F-59E5-482F-A30C-BB043C5A54F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60067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6933D5F-59E5-482F-A30C-BB043C5A54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894BEAD7-1223-47FC-B933-0842A537477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b="0" i="0" baseline="0" dirty="0">
              <a:solidFill>
                <a:schemeClr val="bg1"/>
              </a:solidFill>
              <a:latin typeface="Franklin Gothic Demi" panose="020B0703020102020204" pitchFamily="34" charset="0"/>
              <a:ea typeface="+mn-ea"/>
              <a:cs typeface="+mn-cs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D4336B-1011-4A50-ABAA-47866975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437E1C-FAC9-40ED-A6F0-576D6B6B3F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90BFA-45AA-4FBA-97B4-46B519CDEEE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F974AD-A715-40D0-A67B-F36EF33CBB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200" y="1371599"/>
            <a:ext cx="5338763" cy="4614863"/>
          </a:xfrm>
        </p:spPr>
        <p:txBody>
          <a:bodyPr>
            <a:noAutofit/>
          </a:bodyPr>
          <a:lstStyle>
            <a:lvl1pPr>
              <a:defRPr sz="1600" kern="0" baseline="0"/>
            </a:lvl1pPr>
            <a:lvl2pPr>
              <a:defRPr sz="1600" kern="0" baseline="0"/>
            </a:lvl2pPr>
            <a:lvl3pPr>
              <a:defRPr sz="1600" kern="0" baseline="0"/>
            </a:lvl3pPr>
            <a:lvl4pPr>
              <a:defRPr sz="1600" kern="0" baseline="0"/>
            </a:lvl4pPr>
            <a:lvl5pPr>
              <a:defRPr sz="1600" kern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5BC16443-94D8-4BA0-9162-67D7F53C17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911" y="1371599"/>
            <a:ext cx="5338763" cy="4614863"/>
          </a:xfrm>
        </p:spPr>
        <p:txBody>
          <a:bodyPr>
            <a:noAutofit/>
          </a:bodyPr>
          <a:lstStyle>
            <a:lvl1pPr>
              <a:defRPr sz="1600" kern="0" baseline="0"/>
            </a:lvl1pPr>
            <a:lvl2pPr>
              <a:defRPr sz="1600" kern="0" baseline="0"/>
            </a:lvl2pPr>
            <a:lvl3pPr>
              <a:defRPr sz="1600" kern="0" baseline="0"/>
            </a:lvl3pPr>
            <a:lvl4pPr>
              <a:defRPr sz="1600" kern="0" baseline="0"/>
            </a:lvl4pPr>
            <a:lvl5pPr>
              <a:defRPr sz="1600" kern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87426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59606374-1D15-4980-80B9-60476CCA80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222497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59606374-1D15-4980-80B9-60476CCA80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FB58574-1938-44DE-8EF6-58B8BE44B1A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b="0" i="0" baseline="0" dirty="0">
              <a:solidFill>
                <a:schemeClr val="bg1"/>
              </a:solidFill>
              <a:latin typeface="Franklin Gothic Demi" panose="020B0703020102020204" pitchFamily="34" charset="0"/>
              <a:ea typeface="+mn-ea"/>
              <a:cs typeface="+mn-cs"/>
              <a:sym typeface="Franklin Gothic Demi" panose="020B07030201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20A8E-E54F-43AA-9A9E-4E129962B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852" y="327665"/>
            <a:ext cx="11544822" cy="8153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C74CBD-947D-496B-A5B4-3C8F09E19C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90BFA-45AA-4FBA-97B4-46B519CDE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8103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ivider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7612F25-C072-4149-962B-EA70BB6D3AE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791249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7612F25-C072-4149-962B-EA70BB6D3AE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CAEE00A-0D85-4495-A94B-BD293B6CF0F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800" b="0" i="0" baseline="0">
              <a:solidFill>
                <a:schemeClr val="bg1"/>
              </a:solidFill>
              <a:latin typeface="Franklin Gothic Demi" panose="020B0703020102020204" pitchFamily="34" charset="0"/>
              <a:ea typeface="+mn-ea"/>
              <a:cs typeface="+mn-cs"/>
              <a:sym typeface="Franklin Gothic Demi" panose="020B0703020102020204" pitchFamily="34" charset="0"/>
            </a:endParaRPr>
          </a:p>
        </p:txBody>
      </p:sp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xfrm>
            <a:off x="601358" y="1906291"/>
            <a:ext cx="10991375" cy="285273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80000"/>
              </a:lnSpc>
              <a:defRPr sz="3800" spc="1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5121214" y="6548556"/>
            <a:ext cx="1843394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ADADAD"/>
                </a:solidFill>
              </a:defRPr>
            </a:lvl1pPr>
          </a:lstStyle>
          <a:p>
            <a:r>
              <a:t>Business Sensitive – Do Not Distribute</a:t>
            </a:r>
          </a:p>
        </p:txBody>
      </p:sp>
      <p:pic>
        <p:nvPicPr>
          <p:cNvPr id="81" name="image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618" y="289693"/>
            <a:ext cx="2040964" cy="48367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9">
            <a:extLst>
              <a:ext uri="{FF2B5EF4-FFF2-40B4-BE49-F238E27FC236}">
                <a16:creationId xmlns:a16="http://schemas.microsoft.com/office/drawing/2014/main" id="{DDCFFD6D-30B6-4494-BAA6-75F7429C2C8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680299" y="6584756"/>
            <a:ext cx="168090" cy="1478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100">
                <a:solidFill>
                  <a:srgbClr val="FFFFFF"/>
                </a:solidFill>
              </a:defRPr>
            </a:lvl1pPr>
          </a:lstStyle>
          <a:p>
            <a:fld id="{2B790BFA-45AA-4FBA-97B4-46B519CDE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260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E030564-32DA-4A27-8DCD-9245621CA2B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151617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Slide" r:id="rId5" imgW="592" imgH="591" progId="TCLayout.ActiveDocument.1">
                  <p:embed/>
                </p:oleObj>
              </mc:Choice>
              <mc:Fallback>
                <p:oleObj name="think-cell Slide" r:id="rId5" imgW="592" imgH="59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E030564-32DA-4A27-8DCD-9245621CA2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8EF8265-F66A-4B3D-A98E-03AB07D07B9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800" b="0" i="0" baseline="0">
              <a:solidFill>
                <a:schemeClr val="bg1"/>
              </a:solidFill>
              <a:latin typeface="Franklin Gothic Demi" panose="020B0703020102020204" pitchFamily="34" charset="0"/>
              <a:ea typeface="+mn-ea"/>
              <a:cs typeface="+mn-cs"/>
              <a:sym typeface="Franklin Gothic Demi" panose="020B0703020102020204" pitchFamily="34" charset="0"/>
            </a:endParaRPr>
          </a:p>
        </p:txBody>
      </p:sp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xfrm>
            <a:off x="601358" y="1906291"/>
            <a:ext cx="10991375" cy="2852739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80000"/>
              </a:lnSpc>
              <a:defRPr sz="3800" spc="1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5121214" y="6548556"/>
            <a:ext cx="1843394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ADADAD"/>
                </a:solidFill>
              </a:defRPr>
            </a:lvl1pPr>
          </a:lstStyle>
          <a:p>
            <a:r>
              <a:t>Business Sensitive – Do Not Distribute</a:t>
            </a:r>
          </a:p>
        </p:txBody>
      </p:sp>
      <p:pic>
        <p:nvPicPr>
          <p:cNvPr id="91" name="image3.jpeg"/>
          <p:cNvPicPr>
            <a:picLocks noChangeAspect="1"/>
          </p:cNvPicPr>
          <p:nvPr/>
        </p:nvPicPr>
        <p:blipFill>
          <a:blip r:embed="rId7"/>
          <a:srcRect l="633" t="1919" b="33"/>
          <a:stretch>
            <a:fillRect/>
          </a:stretch>
        </p:blipFill>
        <p:spPr>
          <a:xfrm>
            <a:off x="647236" y="347663"/>
            <a:ext cx="2032248" cy="438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7" extrusionOk="0">
                <a:moveTo>
                  <a:pt x="8482" y="0"/>
                </a:moveTo>
                <a:lnTo>
                  <a:pt x="8470" y="10589"/>
                </a:lnTo>
                <a:cubicBezTo>
                  <a:pt x="8461" y="20304"/>
                  <a:pt x="8459" y="21180"/>
                  <a:pt x="8402" y="21372"/>
                </a:cubicBezTo>
                <a:cubicBezTo>
                  <a:pt x="8347" y="21563"/>
                  <a:pt x="8347" y="21587"/>
                  <a:pt x="8419" y="21587"/>
                </a:cubicBezTo>
                <a:lnTo>
                  <a:pt x="8499" y="21587"/>
                </a:lnTo>
                <a:lnTo>
                  <a:pt x="8491" y="10804"/>
                </a:lnTo>
                <a:lnTo>
                  <a:pt x="8482" y="0"/>
                </a:lnTo>
                <a:close/>
                <a:moveTo>
                  <a:pt x="3320" y="20"/>
                </a:moveTo>
                <a:cubicBezTo>
                  <a:pt x="3286" y="-13"/>
                  <a:pt x="3238" y="37"/>
                  <a:pt x="3180" y="176"/>
                </a:cubicBezTo>
                <a:cubicBezTo>
                  <a:pt x="3098" y="373"/>
                  <a:pt x="2879" y="437"/>
                  <a:pt x="2041" y="430"/>
                </a:cubicBezTo>
                <a:cubicBezTo>
                  <a:pt x="1472" y="425"/>
                  <a:pt x="989" y="409"/>
                  <a:pt x="966" y="411"/>
                </a:cubicBezTo>
                <a:cubicBezTo>
                  <a:pt x="926" y="416"/>
                  <a:pt x="865" y="1032"/>
                  <a:pt x="877" y="1329"/>
                </a:cubicBezTo>
                <a:cubicBezTo>
                  <a:pt x="880" y="1412"/>
                  <a:pt x="869" y="1591"/>
                  <a:pt x="856" y="1739"/>
                </a:cubicBezTo>
                <a:cubicBezTo>
                  <a:pt x="842" y="1887"/>
                  <a:pt x="827" y="2211"/>
                  <a:pt x="822" y="2442"/>
                </a:cubicBezTo>
                <a:cubicBezTo>
                  <a:pt x="817" y="2673"/>
                  <a:pt x="804" y="3099"/>
                  <a:pt x="789" y="3400"/>
                </a:cubicBezTo>
                <a:cubicBezTo>
                  <a:pt x="766" y="3893"/>
                  <a:pt x="771" y="3942"/>
                  <a:pt x="848" y="3947"/>
                </a:cubicBezTo>
                <a:cubicBezTo>
                  <a:pt x="894" y="3951"/>
                  <a:pt x="1356" y="3948"/>
                  <a:pt x="1873" y="3947"/>
                </a:cubicBezTo>
                <a:cubicBezTo>
                  <a:pt x="2390" y="3947"/>
                  <a:pt x="2828" y="4008"/>
                  <a:pt x="2847" y="4064"/>
                </a:cubicBezTo>
                <a:cubicBezTo>
                  <a:pt x="2867" y="4120"/>
                  <a:pt x="2939" y="4182"/>
                  <a:pt x="3007" y="4201"/>
                </a:cubicBezTo>
                <a:cubicBezTo>
                  <a:pt x="3159" y="4244"/>
                  <a:pt x="3334" y="4971"/>
                  <a:pt x="3324" y="5509"/>
                </a:cubicBezTo>
                <a:cubicBezTo>
                  <a:pt x="3320" y="5714"/>
                  <a:pt x="3334" y="5980"/>
                  <a:pt x="3353" y="6095"/>
                </a:cubicBezTo>
                <a:cubicBezTo>
                  <a:pt x="3378" y="6237"/>
                  <a:pt x="3378" y="6383"/>
                  <a:pt x="3345" y="6564"/>
                </a:cubicBezTo>
                <a:cubicBezTo>
                  <a:pt x="3319" y="6712"/>
                  <a:pt x="3290" y="6958"/>
                  <a:pt x="3286" y="7092"/>
                </a:cubicBezTo>
                <a:cubicBezTo>
                  <a:pt x="3274" y="7471"/>
                  <a:pt x="3201" y="7794"/>
                  <a:pt x="3028" y="8264"/>
                </a:cubicBezTo>
                <a:cubicBezTo>
                  <a:pt x="2890" y="8636"/>
                  <a:pt x="2859" y="8676"/>
                  <a:pt x="2788" y="8498"/>
                </a:cubicBezTo>
                <a:cubicBezTo>
                  <a:pt x="2719" y="8328"/>
                  <a:pt x="2682" y="8335"/>
                  <a:pt x="2590" y="8557"/>
                </a:cubicBezTo>
                <a:cubicBezTo>
                  <a:pt x="2494" y="8785"/>
                  <a:pt x="2337" y="8825"/>
                  <a:pt x="1586" y="8811"/>
                </a:cubicBezTo>
                <a:cubicBezTo>
                  <a:pt x="1081" y="8802"/>
                  <a:pt x="687" y="8724"/>
                  <a:pt x="675" y="8635"/>
                </a:cubicBezTo>
                <a:cubicBezTo>
                  <a:pt x="626" y="8267"/>
                  <a:pt x="533" y="8842"/>
                  <a:pt x="489" y="9768"/>
                </a:cubicBezTo>
                <a:cubicBezTo>
                  <a:pt x="464" y="10307"/>
                  <a:pt x="433" y="10912"/>
                  <a:pt x="422" y="11097"/>
                </a:cubicBezTo>
                <a:cubicBezTo>
                  <a:pt x="411" y="11282"/>
                  <a:pt x="397" y="11633"/>
                  <a:pt x="388" y="11897"/>
                </a:cubicBezTo>
                <a:cubicBezTo>
                  <a:pt x="380" y="12161"/>
                  <a:pt x="364" y="12507"/>
                  <a:pt x="354" y="12659"/>
                </a:cubicBezTo>
                <a:cubicBezTo>
                  <a:pt x="344" y="12811"/>
                  <a:pt x="328" y="13195"/>
                  <a:pt x="316" y="13519"/>
                </a:cubicBezTo>
                <a:cubicBezTo>
                  <a:pt x="304" y="13842"/>
                  <a:pt x="276" y="14419"/>
                  <a:pt x="257" y="14789"/>
                </a:cubicBezTo>
                <a:cubicBezTo>
                  <a:pt x="237" y="15159"/>
                  <a:pt x="212" y="15639"/>
                  <a:pt x="202" y="15863"/>
                </a:cubicBezTo>
                <a:cubicBezTo>
                  <a:pt x="191" y="16088"/>
                  <a:pt x="175" y="16348"/>
                  <a:pt x="164" y="16430"/>
                </a:cubicBezTo>
                <a:cubicBezTo>
                  <a:pt x="154" y="16512"/>
                  <a:pt x="142" y="16950"/>
                  <a:pt x="135" y="17406"/>
                </a:cubicBezTo>
                <a:cubicBezTo>
                  <a:pt x="128" y="17862"/>
                  <a:pt x="108" y="18327"/>
                  <a:pt x="93" y="18442"/>
                </a:cubicBezTo>
                <a:cubicBezTo>
                  <a:pt x="61" y="18676"/>
                  <a:pt x="53" y="18806"/>
                  <a:pt x="21" y="19946"/>
                </a:cubicBezTo>
                <a:lnTo>
                  <a:pt x="0" y="20747"/>
                </a:lnTo>
                <a:lnTo>
                  <a:pt x="1122" y="20786"/>
                </a:lnTo>
                <a:cubicBezTo>
                  <a:pt x="1737" y="20811"/>
                  <a:pt x="2278" y="20787"/>
                  <a:pt x="2328" y="20727"/>
                </a:cubicBezTo>
                <a:cubicBezTo>
                  <a:pt x="2378" y="20668"/>
                  <a:pt x="2516" y="20533"/>
                  <a:pt x="2632" y="20415"/>
                </a:cubicBezTo>
                <a:cubicBezTo>
                  <a:pt x="2762" y="20282"/>
                  <a:pt x="2935" y="19908"/>
                  <a:pt x="3083" y="19458"/>
                </a:cubicBezTo>
                <a:lnTo>
                  <a:pt x="3324" y="18735"/>
                </a:lnTo>
                <a:lnTo>
                  <a:pt x="3454" y="19301"/>
                </a:lnTo>
                <a:cubicBezTo>
                  <a:pt x="3632" y="20082"/>
                  <a:pt x="3806" y="20536"/>
                  <a:pt x="4037" y="20825"/>
                </a:cubicBezTo>
                <a:cubicBezTo>
                  <a:pt x="4306" y="21159"/>
                  <a:pt x="4909" y="21159"/>
                  <a:pt x="5180" y="20825"/>
                </a:cubicBezTo>
                <a:cubicBezTo>
                  <a:pt x="5299" y="20678"/>
                  <a:pt x="5413" y="20532"/>
                  <a:pt x="5433" y="20513"/>
                </a:cubicBezTo>
                <a:cubicBezTo>
                  <a:pt x="5453" y="20494"/>
                  <a:pt x="5509" y="20377"/>
                  <a:pt x="5555" y="20259"/>
                </a:cubicBezTo>
                <a:cubicBezTo>
                  <a:pt x="5602" y="20140"/>
                  <a:pt x="5649" y="20106"/>
                  <a:pt x="5660" y="20161"/>
                </a:cubicBezTo>
                <a:cubicBezTo>
                  <a:pt x="5672" y="20215"/>
                  <a:pt x="5718" y="20077"/>
                  <a:pt x="5766" y="19868"/>
                </a:cubicBezTo>
                <a:cubicBezTo>
                  <a:pt x="5814" y="19659"/>
                  <a:pt x="5862" y="19510"/>
                  <a:pt x="5871" y="19536"/>
                </a:cubicBezTo>
                <a:cubicBezTo>
                  <a:pt x="5896" y="19608"/>
                  <a:pt x="6049" y="19087"/>
                  <a:pt x="6331" y="17973"/>
                </a:cubicBezTo>
                <a:cubicBezTo>
                  <a:pt x="6647" y="16728"/>
                  <a:pt x="6715" y="16176"/>
                  <a:pt x="6778" y="14359"/>
                </a:cubicBezTo>
                <a:cubicBezTo>
                  <a:pt x="6789" y="14035"/>
                  <a:pt x="6831" y="13133"/>
                  <a:pt x="6871" y="12347"/>
                </a:cubicBezTo>
                <a:cubicBezTo>
                  <a:pt x="6911" y="11561"/>
                  <a:pt x="6954" y="10691"/>
                  <a:pt x="6964" y="10413"/>
                </a:cubicBezTo>
                <a:cubicBezTo>
                  <a:pt x="6973" y="10136"/>
                  <a:pt x="6993" y="9677"/>
                  <a:pt x="7010" y="9377"/>
                </a:cubicBezTo>
                <a:lnTo>
                  <a:pt x="7040" y="8811"/>
                </a:lnTo>
                <a:lnTo>
                  <a:pt x="6049" y="8811"/>
                </a:lnTo>
                <a:lnTo>
                  <a:pt x="5062" y="8811"/>
                </a:lnTo>
                <a:lnTo>
                  <a:pt x="5019" y="9710"/>
                </a:lnTo>
                <a:cubicBezTo>
                  <a:pt x="4996" y="10195"/>
                  <a:pt x="4971" y="10736"/>
                  <a:pt x="4964" y="10921"/>
                </a:cubicBezTo>
                <a:cubicBezTo>
                  <a:pt x="4957" y="11106"/>
                  <a:pt x="4941" y="11516"/>
                  <a:pt x="4927" y="11839"/>
                </a:cubicBezTo>
                <a:lnTo>
                  <a:pt x="4901" y="12425"/>
                </a:lnTo>
                <a:lnTo>
                  <a:pt x="5450" y="12386"/>
                </a:lnTo>
                <a:cubicBezTo>
                  <a:pt x="6077" y="12329"/>
                  <a:pt x="6116" y="12390"/>
                  <a:pt x="6082" y="13343"/>
                </a:cubicBezTo>
                <a:cubicBezTo>
                  <a:pt x="6025" y="14928"/>
                  <a:pt x="5923" y="15806"/>
                  <a:pt x="5808" y="15668"/>
                </a:cubicBezTo>
                <a:cubicBezTo>
                  <a:pt x="5770" y="15621"/>
                  <a:pt x="5751" y="15657"/>
                  <a:pt x="5762" y="15785"/>
                </a:cubicBezTo>
                <a:cubicBezTo>
                  <a:pt x="5780" y="16008"/>
                  <a:pt x="5698" y="16395"/>
                  <a:pt x="5622" y="16449"/>
                </a:cubicBezTo>
                <a:cubicBezTo>
                  <a:pt x="5596" y="16467"/>
                  <a:pt x="5557" y="16538"/>
                  <a:pt x="5534" y="16605"/>
                </a:cubicBezTo>
                <a:cubicBezTo>
                  <a:pt x="5511" y="16672"/>
                  <a:pt x="5466" y="16663"/>
                  <a:pt x="5433" y="16605"/>
                </a:cubicBezTo>
                <a:cubicBezTo>
                  <a:pt x="5398" y="16542"/>
                  <a:pt x="5341" y="16642"/>
                  <a:pt x="5293" y="16840"/>
                </a:cubicBezTo>
                <a:cubicBezTo>
                  <a:pt x="5151" y="17443"/>
                  <a:pt x="5065" y="17554"/>
                  <a:pt x="4754" y="17504"/>
                </a:cubicBezTo>
                <a:cubicBezTo>
                  <a:pt x="4500" y="17464"/>
                  <a:pt x="4420" y="17379"/>
                  <a:pt x="4260" y="16977"/>
                </a:cubicBezTo>
                <a:cubicBezTo>
                  <a:pt x="3863" y="15976"/>
                  <a:pt x="3636" y="14214"/>
                  <a:pt x="3640" y="12151"/>
                </a:cubicBezTo>
                <a:cubicBezTo>
                  <a:pt x="3643" y="10761"/>
                  <a:pt x="3698" y="9848"/>
                  <a:pt x="3800" y="9377"/>
                </a:cubicBezTo>
                <a:cubicBezTo>
                  <a:pt x="3909" y="8873"/>
                  <a:pt x="4117" y="6880"/>
                  <a:pt x="4129" y="6232"/>
                </a:cubicBezTo>
                <a:cubicBezTo>
                  <a:pt x="4134" y="5949"/>
                  <a:pt x="4147" y="5442"/>
                  <a:pt x="4155" y="5119"/>
                </a:cubicBezTo>
                <a:cubicBezTo>
                  <a:pt x="4163" y="4795"/>
                  <a:pt x="4154" y="4456"/>
                  <a:pt x="4138" y="4357"/>
                </a:cubicBezTo>
                <a:cubicBezTo>
                  <a:pt x="4122" y="4257"/>
                  <a:pt x="4103" y="4026"/>
                  <a:pt x="4096" y="3849"/>
                </a:cubicBezTo>
                <a:cubicBezTo>
                  <a:pt x="4047" y="2681"/>
                  <a:pt x="3776" y="1279"/>
                  <a:pt x="3522" y="880"/>
                </a:cubicBezTo>
                <a:cubicBezTo>
                  <a:pt x="3418" y="717"/>
                  <a:pt x="3367" y="544"/>
                  <a:pt x="3370" y="372"/>
                </a:cubicBezTo>
                <a:cubicBezTo>
                  <a:pt x="3373" y="179"/>
                  <a:pt x="3353" y="52"/>
                  <a:pt x="3320" y="20"/>
                </a:cubicBezTo>
                <a:close/>
                <a:moveTo>
                  <a:pt x="5521" y="79"/>
                </a:moveTo>
                <a:cubicBezTo>
                  <a:pt x="5061" y="64"/>
                  <a:pt x="5033" y="77"/>
                  <a:pt x="4910" y="391"/>
                </a:cubicBezTo>
                <a:cubicBezTo>
                  <a:pt x="4863" y="510"/>
                  <a:pt x="4796" y="574"/>
                  <a:pt x="4758" y="528"/>
                </a:cubicBezTo>
                <a:cubicBezTo>
                  <a:pt x="4720" y="482"/>
                  <a:pt x="4696" y="523"/>
                  <a:pt x="4707" y="606"/>
                </a:cubicBezTo>
                <a:cubicBezTo>
                  <a:pt x="4718" y="689"/>
                  <a:pt x="4673" y="881"/>
                  <a:pt x="4602" y="1036"/>
                </a:cubicBezTo>
                <a:lnTo>
                  <a:pt x="4475" y="1309"/>
                </a:lnTo>
                <a:lnTo>
                  <a:pt x="4581" y="1993"/>
                </a:lnTo>
                <a:cubicBezTo>
                  <a:pt x="4659" y="2483"/>
                  <a:pt x="4675" y="2718"/>
                  <a:pt x="4648" y="2872"/>
                </a:cubicBezTo>
                <a:cubicBezTo>
                  <a:pt x="4620" y="3027"/>
                  <a:pt x="4631" y="3127"/>
                  <a:pt x="4686" y="3263"/>
                </a:cubicBezTo>
                <a:cubicBezTo>
                  <a:pt x="4729" y="3370"/>
                  <a:pt x="4762" y="3620"/>
                  <a:pt x="4762" y="3849"/>
                </a:cubicBezTo>
                <a:lnTo>
                  <a:pt x="4762" y="4240"/>
                </a:lnTo>
                <a:lnTo>
                  <a:pt x="4969" y="3947"/>
                </a:lnTo>
                <a:cubicBezTo>
                  <a:pt x="5201" y="3615"/>
                  <a:pt x="5647" y="3600"/>
                  <a:pt x="5829" y="3927"/>
                </a:cubicBezTo>
                <a:cubicBezTo>
                  <a:pt x="6004" y="4244"/>
                  <a:pt x="6260" y="5221"/>
                  <a:pt x="6386" y="6037"/>
                </a:cubicBezTo>
                <a:cubicBezTo>
                  <a:pt x="6452" y="6461"/>
                  <a:pt x="6515" y="6799"/>
                  <a:pt x="6525" y="6799"/>
                </a:cubicBezTo>
                <a:cubicBezTo>
                  <a:pt x="6535" y="6799"/>
                  <a:pt x="6611" y="6593"/>
                  <a:pt x="6694" y="6330"/>
                </a:cubicBezTo>
                <a:cubicBezTo>
                  <a:pt x="6778" y="6066"/>
                  <a:pt x="6864" y="5820"/>
                  <a:pt x="6884" y="5783"/>
                </a:cubicBezTo>
                <a:cubicBezTo>
                  <a:pt x="6981" y="5604"/>
                  <a:pt x="7192" y="4858"/>
                  <a:pt x="7192" y="4689"/>
                </a:cubicBezTo>
                <a:cubicBezTo>
                  <a:pt x="7193" y="4313"/>
                  <a:pt x="6900" y="2459"/>
                  <a:pt x="6749" y="1895"/>
                </a:cubicBezTo>
                <a:cubicBezTo>
                  <a:pt x="6360" y="445"/>
                  <a:pt x="6124" y="98"/>
                  <a:pt x="5521" y="79"/>
                </a:cubicBezTo>
                <a:close/>
                <a:moveTo>
                  <a:pt x="15847" y="1173"/>
                </a:moveTo>
                <a:cubicBezTo>
                  <a:pt x="15834" y="1170"/>
                  <a:pt x="15830" y="1200"/>
                  <a:pt x="15830" y="1251"/>
                </a:cubicBezTo>
                <a:cubicBezTo>
                  <a:pt x="15830" y="1342"/>
                  <a:pt x="15758" y="1558"/>
                  <a:pt x="15670" y="1739"/>
                </a:cubicBezTo>
                <a:cubicBezTo>
                  <a:pt x="15467" y="2153"/>
                  <a:pt x="15390" y="2712"/>
                  <a:pt x="15383" y="3771"/>
                </a:cubicBezTo>
                <a:cubicBezTo>
                  <a:pt x="15378" y="4569"/>
                  <a:pt x="15380" y="4609"/>
                  <a:pt x="15518" y="5021"/>
                </a:cubicBezTo>
                <a:cubicBezTo>
                  <a:pt x="15596" y="5257"/>
                  <a:pt x="15685" y="5467"/>
                  <a:pt x="15716" y="5470"/>
                </a:cubicBezTo>
                <a:cubicBezTo>
                  <a:pt x="15747" y="5473"/>
                  <a:pt x="15806" y="5576"/>
                  <a:pt x="15843" y="5705"/>
                </a:cubicBezTo>
                <a:cubicBezTo>
                  <a:pt x="15883" y="5845"/>
                  <a:pt x="15956" y="5913"/>
                  <a:pt x="16024" y="5861"/>
                </a:cubicBezTo>
                <a:cubicBezTo>
                  <a:pt x="16122" y="5788"/>
                  <a:pt x="16149" y="5854"/>
                  <a:pt x="16222" y="6310"/>
                </a:cubicBezTo>
                <a:cubicBezTo>
                  <a:pt x="16300" y="6803"/>
                  <a:pt x="16305" y="6862"/>
                  <a:pt x="16252" y="7111"/>
                </a:cubicBezTo>
                <a:cubicBezTo>
                  <a:pt x="16200" y="7350"/>
                  <a:pt x="16072" y="7464"/>
                  <a:pt x="15851" y="7482"/>
                </a:cubicBezTo>
                <a:cubicBezTo>
                  <a:pt x="15813" y="7485"/>
                  <a:pt x="15735" y="7273"/>
                  <a:pt x="15682" y="7014"/>
                </a:cubicBezTo>
                <a:cubicBezTo>
                  <a:pt x="15533" y="6283"/>
                  <a:pt x="15457" y="6122"/>
                  <a:pt x="15379" y="6389"/>
                </a:cubicBezTo>
                <a:cubicBezTo>
                  <a:pt x="15320" y="6586"/>
                  <a:pt x="15314" y="6694"/>
                  <a:pt x="15353" y="7131"/>
                </a:cubicBezTo>
                <a:cubicBezTo>
                  <a:pt x="15378" y="7406"/>
                  <a:pt x="15389" y="7722"/>
                  <a:pt x="15374" y="7834"/>
                </a:cubicBezTo>
                <a:cubicBezTo>
                  <a:pt x="15357" y="7960"/>
                  <a:pt x="15359" y="7982"/>
                  <a:pt x="15383" y="7912"/>
                </a:cubicBezTo>
                <a:cubicBezTo>
                  <a:pt x="15405" y="7850"/>
                  <a:pt x="15448" y="7963"/>
                  <a:pt x="15476" y="8147"/>
                </a:cubicBezTo>
                <a:cubicBezTo>
                  <a:pt x="15525" y="8469"/>
                  <a:pt x="15722" y="8729"/>
                  <a:pt x="16011" y="8870"/>
                </a:cubicBezTo>
                <a:cubicBezTo>
                  <a:pt x="16081" y="8904"/>
                  <a:pt x="16147" y="8953"/>
                  <a:pt x="16159" y="8967"/>
                </a:cubicBezTo>
                <a:cubicBezTo>
                  <a:pt x="16172" y="8982"/>
                  <a:pt x="16201" y="8875"/>
                  <a:pt x="16226" y="8733"/>
                </a:cubicBezTo>
                <a:cubicBezTo>
                  <a:pt x="16252" y="8592"/>
                  <a:pt x="16293" y="8504"/>
                  <a:pt x="16315" y="8537"/>
                </a:cubicBezTo>
                <a:cubicBezTo>
                  <a:pt x="16336" y="8571"/>
                  <a:pt x="16383" y="8421"/>
                  <a:pt x="16420" y="8205"/>
                </a:cubicBezTo>
                <a:cubicBezTo>
                  <a:pt x="16457" y="7988"/>
                  <a:pt x="16505" y="7870"/>
                  <a:pt x="16526" y="7932"/>
                </a:cubicBezTo>
                <a:cubicBezTo>
                  <a:pt x="16548" y="7993"/>
                  <a:pt x="16555" y="7963"/>
                  <a:pt x="16543" y="7873"/>
                </a:cubicBezTo>
                <a:cubicBezTo>
                  <a:pt x="16531" y="7783"/>
                  <a:pt x="16544" y="7496"/>
                  <a:pt x="16572" y="7248"/>
                </a:cubicBezTo>
                <a:cubicBezTo>
                  <a:pt x="16628" y="6745"/>
                  <a:pt x="16594" y="5979"/>
                  <a:pt x="16488" y="5412"/>
                </a:cubicBezTo>
                <a:cubicBezTo>
                  <a:pt x="16395" y="4918"/>
                  <a:pt x="16345" y="4812"/>
                  <a:pt x="16024" y="4552"/>
                </a:cubicBezTo>
                <a:cubicBezTo>
                  <a:pt x="16001" y="4533"/>
                  <a:pt x="15957" y="4431"/>
                  <a:pt x="15927" y="4318"/>
                </a:cubicBezTo>
                <a:cubicBezTo>
                  <a:pt x="15898" y="4206"/>
                  <a:pt x="15836" y="4137"/>
                  <a:pt x="15788" y="4161"/>
                </a:cubicBezTo>
                <a:cubicBezTo>
                  <a:pt x="15714" y="4200"/>
                  <a:pt x="15701" y="4131"/>
                  <a:pt x="15699" y="3654"/>
                </a:cubicBezTo>
                <a:cubicBezTo>
                  <a:pt x="15695" y="2939"/>
                  <a:pt x="15760" y="2716"/>
                  <a:pt x="15965" y="2716"/>
                </a:cubicBezTo>
                <a:cubicBezTo>
                  <a:pt x="16099" y="2716"/>
                  <a:pt x="16143" y="2800"/>
                  <a:pt x="16197" y="3126"/>
                </a:cubicBezTo>
                <a:cubicBezTo>
                  <a:pt x="16234" y="3349"/>
                  <a:pt x="16280" y="3611"/>
                  <a:pt x="16298" y="3712"/>
                </a:cubicBezTo>
                <a:cubicBezTo>
                  <a:pt x="16316" y="3813"/>
                  <a:pt x="16380" y="3852"/>
                  <a:pt x="16441" y="3810"/>
                </a:cubicBezTo>
                <a:cubicBezTo>
                  <a:pt x="16545" y="3740"/>
                  <a:pt x="16552" y="3698"/>
                  <a:pt x="16543" y="3107"/>
                </a:cubicBezTo>
                <a:cubicBezTo>
                  <a:pt x="16534" y="2511"/>
                  <a:pt x="16454" y="1833"/>
                  <a:pt x="16416" y="2013"/>
                </a:cubicBezTo>
                <a:cubicBezTo>
                  <a:pt x="16384" y="2159"/>
                  <a:pt x="16262" y="1755"/>
                  <a:pt x="16285" y="1583"/>
                </a:cubicBezTo>
                <a:cubicBezTo>
                  <a:pt x="16299" y="1481"/>
                  <a:pt x="16269" y="1460"/>
                  <a:pt x="16214" y="1524"/>
                </a:cubicBezTo>
                <a:cubicBezTo>
                  <a:pt x="16165" y="1581"/>
                  <a:pt x="16117" y="1542"/>
                  <a:pt x="16104" y="1446"/>
                </a:cubicBezTo>
                <a:cubicBezTo>
                  <a:pt x="16091" y="1350"/>
                  <a:pt x="16056" y="1319"/>
                  <a:pt x="16028" y="1368"/>
                </a:cubicBezTo>
                <a:cubicBezTo>
                  <a:pt x="16000" y="1418"/>
                  <a:pt x="15947" y="1373"/>
                  <a:pt x="15906" y="1270"/>
                </a:cubicBezTo>
                <a:cubicBezTo>
                  <a:pt x="15882" y="1212"/>
                  <a:pt x="15860" y="1177"/>
                  <a:pt x="15847" y="1173"/>
                </a:cubicBezTo>
                <a:close/>
                <a:moveTo>
                  <a:pt x="10477" y="1212"/>
                </a:moveTo>
                <a:cubicBezTo>
                  <a:pt x="10462" y="1191"/>
                  <a:pt x="10456" y="1232"/>
                  <a:pt x="10448" y="1329"/>
                </a:cubicBezTo>
                <a:cubicBezTo>
                  <a:pt x="10432" y="1520"/>
                  <a:pt x="10357" y="1567"/>
                  <a:pt x="10098" y="1544"/>
                </a:cubicBezTo>
                <a:lnTo>
                  <a:pt x="9769" y="1505"/>
                </a:lnTo>
                <a:lnTo>
                  <a:pt x="9769" y="5119"/>
                </a:lnTo>
                <a:lnTo>
                  <a:pt x="9769" y="8733"/>
                </a:lnTo>
                <a:lnTo>
                  <a:pt x="10212" y="8713"/>
                </a:lnTo>
                <a:cubicBezTo>
                  <a:pt x="10666" y="8688"/>
                  <a:pt x="10881" y="8494"/>
                  <a:pt x="10849" y="8108"/>
                </a:cubicBezTo>
                <a:cubicBezTo>
                  <a:pt x="10839" y="7990"/>
                  <a:pt x="10850" y="7736"/>
                  <a:pt x="10878" y="7561"/>
                </a:cubicBezTo>
                <a:cubicBezTo>
                  <a:pt x="10951" y="7100"/>
                  <a:pt x="10943" y="5963"/>
                  <a:pt x="10861" y="5470"/>
                </a:cubicBezTo>
                <a:cubicBezTo>
                  <a:pt x="10802" y="5114"/>
                  <a:pt x="10796" y="4997"/>
                  <a:pt x="10836" y="4630"/>
                </a:cubicBezTo>
                <a:cubicBezTo>
                  <a:pt x="10902" y="4016"/>
                  <a:pt x="10933" y="3128"/>
                  <a:pt x="10891" y="3009"/>
                </a:cubicBezTo>
                <a:cubicBezTo>
                  <a:pt x="10872" y="2953"/>
                  <a:pt x="10862" y="2857"/>
                  <a:pt x="10870" y="2794"/>
                </a:cubicBezTo>
                <a:cubicBezTo>
                  <a:pt x="10879" y="2731"/>
                  <a:pt x="10831" y="2498"/>
                  <a:pt x="10760" y="2267"/>
                </a:cubicBezTo>
                <a:cubicBezTo>
                  <a:pt x="10690" y="2036"/>
                  <a:pt x="10594" y="1676"/>
                  <a:pt x="10549" y="1466"/>
                </a:cubicBezTo>
                <a:cubicBezTo>
                  <a:pt x="10516" y="1313"/>
                  <a:pt x="10493" y="1232"/>
                  <a:pt x="10477" y="1212"/>
                </a:cubicBezTo>
                <a:close/>
                <a:moveTo>
                  <a:pt x="19651" y="1348"/>
                </a:moveTo>
                <a:cubicBezTo>
                  <a:pt x="19635" y="1348"/>
                  <a:pt x="19613" y="1375"/>
                  <a:pt x="19584" y="1427"/>
                </a:cubicBezTo>
                <a:cubicBezTo>
                  <a:pt x="19464" y="1637"/>
                  <a:pt x="18975" y="1655"/>
                  <a:pt x="18930" y="1446"/>
                </a:cubicBezTo>
                <a:cubicBezTo>
                  <a:pt x="18908" y="1345"/>
                  <a:pt x="18896" y="2525"/>
                  <a:pt x="18901" y="4669"/>
                </a:cubicBezTo>
                <a:cubicBezTo>
                  <a:pt x="18906" y="6536"/>
                  <a:pt x="18913" y="8195"/>
                  <a:pt x="18913" y="8362"/>
                </a:cubicBezTo>
                <a:cubicBezTo>
                  <a:pt x="18914" y="8611"/>
                  <a:pt x="18937" y="8659"/>
                  <a:pt x="19048" y="8616"/>
                </a:cubicBezTo>
                <a:lnTo>
                  <a:pt x="19183" y="8576"/>
                </a:lnTo>
                <a:lnTo>
                  <a:pt x="19175" y="7522"/>
                </a:lnTo>
                <a:cubicBezTo>
                  <a:pt x="19167" y="6762"/>
                  <a:pt x="19177" y="6370"/>
                  <a:pt x="19221" y="6056"/>
                </a:cubicBezTo>
                <a:cubicBezTo>
                  <a:pt x="19255" y="5820"/>
                  <a:pt x="19298" y="5627"/>
                  <a:pt x="19314" y="5627"/>
                </a:cubicBezTo>
                <a:cubicBezTo>
                  <a:pt x="19329" y="5627"/>
                  <a:pt x="19395" y="5877"/>
                  <a:pt x="19462" y="6174"/>
                </a:cubicBezTo>
                <a:cubicBezTo>
                  <a:pt x="19529" y="6471"/>
                  <a:pt x="19602" y="6717"/>
                  <a:pt x="19622" y="6721"/>
                </a:cubicBezTo>
                <a:cubicBezTo>
                  <a:pt x="19641" y="6724"/>
                  <a:pt x="19660" y="6870"/>
                  <a:pt x="19668" y="7053"/>
                </a:cubicBezTo>
                <a:cubicBezTo>
                  <a:pt x="19676" y="7235"/>
                  <a:pt x="19711" y="7485"/>
                  <a:pt x="19744" y="7600"/>
                </a:cubicBezTo>
                <a:cubicBezTo>
                  <a:pt x="19776" y="7715"/>
                  <a:pt x="19788" y="7812"/>
                  <a:pt x="19774" y="7815"/>
                </a:cubicBezTo>
                <a:cubicBezTo>
                  <a:pt x="19760" y="7817"/>
                  <a:pt x="19788" y="8000"/>
                  <a:pt x="19833" y="8225"/>
                </a:cubicBezTo>
                <a:cubicBezTo>
                  <a:pt x="19891" y="8515"/>
                  <a:pt x="19963" y="8656"/>
                  <a:pt x="20077" y="8694"/>
                </a:cubicBezTo>
                <a:cubicBezTo>
                  <a:pt x="20166" y="8723"/>
                  <a:pt x="20513" y="8733"/>
                  <a:pt x="20853" y="8733"/>
                </a:cubicBezTo>
                <a:lnTo>
                  <a:pt x="21473" y="8733"/>
                </a:lnTo>
                <a:lnTo>
                  <a:pt x="21461" y="8283"/>
                </a:lnTo>
                <a:cubicBezTo>
                  <a:pt x="21439" y="7592"/>
                  <a:pt x="21478" y="7222"/>
                  <a:pt x="21545" y="7482"/>
                </a:cubicBezTo>
                <a:cubicBezTo>
                  <a:pt x="21593" y="7665"/>
                  <a:pt x="21600" y="7379"/>
                  <a:pt x="21600" y="5216"/>
                </a:cubicBezTo>
                <a:cubicBezTo>
                  <a:pt x="21600" y="2962"/>
                  <a:pt x="21591" y="2768"/>
                  <a:pt x="21533" y="2814"/>
                </a:cubicBezTo>
                <a:cubicBezTo>
                  <a:pt x="21482" y="2854"/>
                  <a:pt x="21469" y="2735"/>
                  <a:pt x="21469" y="2188"/>
                </a:cubicBezTo>
                <a:lnTo>
                  <a:pt x="21469" y="1505"/>
                </a:lnTo>
                <a:lnTo>
                  <a:pt x="20912" y="1544"/>
                </a:lnTo>
                <a:cubicBezTo>
                  <a:pt x="20605" y="1564"/>
                  <a:pt x="20348" y="1620"/>
                  <a:pt x="20339" y="1661"/>
                </a:cubicBezTo>
                <a:cubicBezTo>
                  <a:pt x="20331" y="1702"/>
                  <a:pt x="20324" y="3057"/>
                  <a:pt x="20326" y="4669"/>
                </a:cubicBezTo>
                <a:cubicBezTo>
                  <a:pt x="20331" y="7766"/>
                  <a:pt x="20295" y="8752"/>
                  <a:pt x="20200" y="8303"/>
                </a:cubicBezTo>
                <a:cubicBezTo>
                  <a:pt x="20172" y="8172"/>
                  <a:pt x="20148" y="7953"/>
                  <a:pt x="20141" y="7815"/>
                </a:cubicBezTo>
                <a:cubicBezTo>
                  <a:pt x="20135" y="7676"/>
                  <a:pt x="20106" y="7487"/>
                  <a:pt x="20077" y="7385"/>
                </a:cubicBezTo>
                <a:cubicBezTo>
                  <a:pt x="20049" y="7283"/>
                  <a:pt x="20022" y="7001"/>
                  <a:pt x="20018" y="6779"/>
                </a:cubicBezTo>
                <a:cubicBezTo>
                  <a:pt x="20015" y="6557"/>
                  <a:pt x="19994" y="6389"/>
                  <a:pt x="19968" y="6389"/>
                </a:cubicBezTo>
                <a:cubicBezTo>
                  <a:pt x="19942" y="6389"/>
                  <a:pt x="19895" y="6222"/>
                  <a:pt x="19866" y="6017"/>
                </a:cubicBezTo>
                <a:cubicBezTo>
                  <a:pt x="19816" y="5671"/>
                  <a:pt x="19821" y="5592"/>
                  <a:pt x="19917" y="5138"/>
                </a:cubicBezTo>
                <a:cubicBezTo>
                  <a:pt x="20037" y="4569"/>
                  <a:pt x="20049" y="4422"/>
                  <a:pt x="20044" y="3556"/>
                </a:cubicBezTo>
                <a:cubicBezTo>
                  <a:pt x="20038" y="2681"/>
                  <a:pt x="19989" y="2333"/>
                  <a:pt x="19820" y="1934"/>
                </a:cubicBezTo>
                <a:cubicBezTo>
                  <a:pt x="19741" y="1747"/>
                  <a:pt x="19677" y="1516"/>
                  <a:pt x="19677" y="1427"/>
                </a:cubicBezTo>
                <a:cubicBezTo>
                  <a:pt x="19677" y="1377"/>
                  <a:pt x="19667" y="1347"/>
                  <a:pt x="19651" y="1348"/>
                </a:cubicBezTo>
                <a:close/>
                <a:moveTo>
                  <a:pt x="18580" y="1446"/>
                </a:moveTo>
                <a:cubicBezTo>
                  <a:pt x="18547" y="1529"/>
                  <a:pt x="18483" y="1583"/>
                  <a:pt x="18437" y="1583"/>
                </a:cubicBezTo>
                <a:lnTo>
                  <a:pt x="18352" y="1583"/>
                </a:lnTo>
                <a:lnTo>
                  <a:pt x="18361" y="4806"/>
                </a:lnTo>
                <a:cubicBezTo>
                  <a:pt x="18369" y="6879"/>
                  <a:pt x="18360" y="8087"/>
                  <a:pt x="18335" y="8225"/>
                </a:cubicBezTo>
                <a:cubicBezTo>
                  <a:pt x="18314" y="8342"/>
                  <a:pt x="18310" y="8476"/>
                  <a:pt x="18323" y="8537"/>
                </a:cubicBezTo>
                <a:cubicBezTo>
                  <a:pt x="18367" y="8742"/>
                  <a:pt x="18621" y="8660"/>
                  <a:pt x="18622" y="8440"/>
                </a:cubicBezTo>
                <a:cubicBezTo>
                  <a:pt x="18645" y="2196"/>
                  <a:pt x="18641" y="1296"/>
                  <a:pt x="18580" y="1446"/>
                </a:cubicBezTo>
                <a:close/>
                <a:moveTo>
                  <a:pt x="12544" y="1505"/>
                </a:moveTo>
                <a:lnTo>
                  <a:pt x="12548" y="1934"/>
                </a:lnTo>
                <a:cubicBezTo>
                  <a:pt x="12552" y="2165"/>
                  <a:pt x="12559" y="3776"/>
                  <a:pt x="12561" y="5509"/>
                </a:cubicBezTo>
                <a:lnTo>
                  <a:pt x="12561" y="8655"/>
                </a:lnTo>
                <a:lnTo>
                  <a:pt x="12688" y="8655"/>
                </a:lnTo>
                <a:lnTo>
                  <a:pt x="12814" y="8655"/>
                </a:lnTo>
                <a:lnTo>
                  <a:pt x="12822" y="7189"/>
                </a:lnTo>
                <a:lnTo>
                  <a:pt x="12835" y="5705"/>
                </a:lnTo>
                <a:lnTo>
                  <a:pt x="12974" y="5744"/>
                </a:lnTo>
                <a:cubicBezTo>
                  <a:pt x="13121" y="5786"/>
                  <a:pt x="13228" y="6059"/>
                  <a:pt x="13194" y="6310"/>
                </a:cubicBezTo>
                <a:cubicBezTo>
                  <a:pt x="13184" y="6392"/>
                  <a:pt x="13223" y="6680"/>
                  <a:pt x="13278" y="6936"/>
                </a:cubicBezTo>
                <a:cubicBezTo>
                  <a:pt x="13334" y="7191"/>
                  <a:pt x="13372" y="7464"/>
                  <a:pt x="13367" y="7541"/>
                </a:cubicBezTo>
                <a:cubicBezTo>
                  <a:pt x="13362" y="7618"/>
                  <a:pt x="13400" y="7825"/>
                  <a:pt x="13451" y="8010"/>
                </a:cubicBezTo>
                <a:cubicBezTo>
                  <a:pt x="13501" y="8194"/>
                  <a:pt x="13537" y="8402"/>
                  <a:pt x="13527" y="8479"/>
                </a:cubicBezTo>
                <a:cubicBezTo>
                  <a:pt x="13516" y="8557"/>
                  <a:pt x="13523" y="8643"/>
                  <a:pt x="13544" y="8674"/>
                </a:cubicBezTo>
                <a:cubicBezTo>
                  <a:pt x="13564" y="8705"/>
                  <a:pt x="13734" y="8733"/>
                  <a:pt x="13923" y="8733"/>
                </a:cubicBezTo>
                <a:lnTo>
                  <a:pt x="14269" y="8733"/>
                </a:lnTo>
                <a:lnTo>
                  <a:pt x="14269" y="7385"/>
                </a:lnTo>
                <a:cubicBezTo>
                  <a:pt x="14269" y="5976"/>
                  <a:pt x="14299" y="5607"/>
                  <a:pt x="14413" y="5744"/>
                </a:cubicBezTo>
                <a:cubicBezTo>
                  <a:pt x="14477" y="5822"/>
                  <a:pt x="14697" y="7131"/>
                  <a:pt x="14645" y="7131"/>
                </a:cubicBezTo>
                <a:cubicBezTo>
                  <a:pt x="14631" y="7131"/>
                  <a:pt x="14657" y="7330"/>
                  <a:pt x="14704" y="7561"/>
                </a:cubicBezTo>
                <a:cubicBezTo>
                  <a:pt x="14750" y="7792"/>
                  <a:pt x="14774" y="7971"/>
                  <a:pt x="14759" y="7971"/>
                </a:cubicBezTo>
                <a:cubicBezTo>
                  <a:pt x="14743" y="7971"/>
                  <a:pt x="14750" y="8086"/>
                  <a:pt x="14775" y="8225"/>
                </a:cubicBezTo>
                <a:cubicBezTo>
                  <a:pt x="14800" y="8363"/>
                  <a:pt x="14805" y="8484"/>
                  <a:pt x="14788" y="8498"/>
                </a:cubicBezTo>
                <a:cubicBezTo>
                  <a:pt x="14770" y="8513"/>
                  <a:pt x="14840" y="8578"/>
                  <a:pt x="14940" y="8635"/>
                </a:cubicBezTo>
                <a:cubicBezTo>
                  <a:pt x="15040" y="8692"/>
                  <a:pt x="15139" y="8728"/>
                  <a:pt x="15163" y="8694"/>
                </a:cubicBezTo>
                <a:cubicBezTo>
                  <a:pt x="15190" y="8655"/>
                  <a:pt x="15138" y="8148"/>
                  <a:pt x="15024" y="7365"/>
                </a:cubicBezTo>
                <a:cubicBezTo>
                  <a:pt x="14923" y="6673"/>
                  <a:pt x="14850" y="6065"/>
                  <a:pt x="14860" y="6017"/>
                </a:cubicBezTo>
                <a:cubicBezTo>
                  <a:pt x="14871" y="5968"/>
                  <a:pt x="14841" y="5766"/>
                  <a:pt x="14796" y="5568"/>
                </a:cubicBezTo>
                <a:cubicBezTo>
                  <a:pt x="14681" y="5066"/>
                  <a:pt x="14620" y="4328"/>
                  <a:pt x="14678" y="4161"/>
                </a:cubicBezTo>
                <a:cubicBezTo>
                  <a:pt x="14702" y="4091"/>
                  <a:pt x="14745" y="4028"/>
                  <a:pt x="14775" y="4025"/>
                </a:cubicBezTo>
                <a:cubicBezTo>
                  <a:pt x="14805" y="4023"/>
                  <a:pt x="14830" y="3892"/>
                  <a:pt x="14830" y="3732"/>
                </a:cubicBezTo>
                <a:cubicBezTo>
                  <a:pt x="14830" y="3572"/>
                  <a:pt x="14890" y="3168"/>
                  <a:pt x="14965" y="2833"/>
                </a:cubicBezTo>
                <a:cubicBezTo>
                  <a:pt x="15039" y="2497"/>
                  <a:pt x="15104" y="2304"/>
                  <a:pt x="15104" y="2384"/>
                </a:cubicBezTo>
                <a:cubicBezTo>
                  <a:pt x="15104" y="2464"/>
                  <a:pt x="15125" y="2297"/>
                  <a:pt x="15155" y="2032"/>
                </a:cubicBezTo>
                <a:cubicBezTo>
                  <a:pt x="15185" y="1767"/>
                  <a:pt x="15210" y="1557"/>
                  <a:pt x="15210" y="1544"/>
                </a:cubicBezTo>
                <a:cubicBezTo>
                  <a:pt x="15210" y="1532"/>
                  <a:pt x="15109" y="1517"/>
                  <a:pt x="14986" y="1524"/>
                </a:cubicBezTo>
                <a:cubicBezTo>
                  <a:pt x="14800" y="1533"/>
                  <a:pt x="14760" y="1586"/>
                  <a:pt x="14737" y="1856"/>
                </a:cubicBezTo>
                <a:cubicBezTo>
                  <a:pt x="14722" y="2034"/>
                  <a:pt x="14621" y="2585"/>
                  <a:pt x="14510" y="3087"/>
                </a:cubicBezTo>
                <a:cubicBezTo>
                  <a:pt x="14280" y="4128"/>
                  <a:pt x="14252" y="4071"/>
                  <a:pt x="14273" y="2521"/>
                </a:cubicBezTo>
                <a:cubicBezTo>
                  <a:pt x="14281" y="1862"/>
                  <a:pt x="14272" y="1593"/>
                  <a:pt x="14240" y="1583"/>
                </a:cubicBezTo>
                <a:cubicBezTo>
                  <a:pt x="14181" y="1565"/>
                  <a:pt x="13945" y="1565"/>
                  <a:pt x="13919" y="1583"/>
                </a:cubicBezTo>
                <a:cubicBezTo>
                  <a:pt x="13908" y="1591"/>
                  <a:pt x="13910" y="1682"/>
                  <a:pt x="13923" y="1778"/>
                </a:cubicBezTo>
                <a:cubicBezTo>
                  <a:pt x="13957" y="2028"/>
                  <a:pt x="13945" y="8203"/>
                  <a:pt x="13911" y="8362"/>
                </a:cubicBezTo>
                <a:cubicBezTo>
                  <a:pt x="13875" y="8527"/>
                  <a:pt x="13460" y="5664"/>
                  <a:pt x="13489" y="5451"/>
                </a:cubicBezTo>
                <a:cubicBezTo>
                  <a:pt x="13500" y="5366"/>
                  <a:pt x="13534" y="5355"/>
                  <a:pt x="13569" y="5412"/>
                </a:cubicBezTo>
                <a:cubicBezTo>
                  <a:pt x="13603" y="5469"/>
                  <a:pt x="13622" y="5449"/>
                  <a:pt x="13607" y="5373"/>
                </a:cubicBezTo>
                <a:cubicBezTo>
                  <a:pt x="13592" y="5296"/>
                  <a:pt x="13606" y="5103"/>
                  <a:pt x="13637" y="4943"/>
                </a:cubicBezTo>
                <a:cubicBezTo>
                  <a:pt x="13719" y="4526"/>
                  <a:pt x="13738" y="3695"/>
                  <a:pt x="13683" y="2970"/>
                </a:cubicBezTo>
                <a:cubicBezTo>
                  <a:pt x="13657" y="2626"/>
                  <a:pt x="13633" y="2230"/>
                  <a:pt x="13632" y="2091"/>
                </a:cubicBezTo>
                <a:cubicBezTo>
                  <a:pt x="13631" y="1946"/>
                  <a:pt x="13601" y="1860"/>
                  <a:pt x="13561" y="1876"/>
                </a:cubicBezTo>
                <a:cubicBezTo>
                  <a:pt x="13522" y="1893"/>
                  <a:pt x="13463" y="1830"/>
                  <a:pt x="13426" y="1739"/>
                </a:cubicBezTo>
                <a:cubicBezTo>
                  <a:pt x="13389" y="1647"/>
                  <a:pt x="13173" y="1560"/>
                  <a:pt x="12949" y="1544"/>
                </a:cubicBezTo>
                <a:lnTo>
                  <a:pt x="12544" y="1505"/>
                </a:lnTo>
                <a:close/>
                <a:moveTo>
                  <a:pt x="16986" y="1524"/>
                </a:moveTo>
                <a:cubicBezTo>
                  <a:pt x="16923" y="1558"/>
                  <a:pt x="16864" y="1616"/>
                  <a:pt x="16859" y="1641"/>
                </a:cubicBezTo>
                <a:cubicBezTo>
                  <a:pt x="16853" y="1667"/>
                  <a:pt x="16846" y="3228"/>
                  <a:pt x="16842" y="5119"/>
                </a:cubicBezTo>
                <a:lnTo>
                  <a:pt x="16834" y="8557"/>
                </a:lnTo>
                <a:lnTo>
                  <a:pt x="16922" y="8655"/>
                </a:lnTo>
                <a:cubicBezTo>
                  <a:pt x="17080" y="8839"/>
                  <a:pt x="17099" y="8696"/>
                  <a:pt x="17099" y="7307"/>
                </a:cubicBezTo>
                <a:cubicBezTo>
                  <a:pt x="17099" y="6466"/>
                  <a:pt x="17113" y="5953"/>
                  <a:pt x="17142" y="5842"/>
                </a:cubicBezTo>
                <a:cubicBezTo>
                  <a:pt x="17167" y="5748"/>
                  <a:pt x="17312" y="5671"/>
                  <a:pt x="17462" y="5685"/>
                </a:cubicBezTo>
                <a:lnTo>
                  <a:pt x="17732" y="5705"/>
                </a:lnTo>
                <a:lnTo>
                  <a:pt x="17741" y="6877"/>
                </a:lnTo>
                <a:cubicBezTo>
                  <a:pt x="17744" y="7524"/>
                  <a:pt x="17747" y="8215"/>
                  <a:pt x="17749" y="8401"/>
                </a:cubicBezTo>
                <a:cubicBezTo>
                  <a:pt x="17752" y="8695"/>
                  <a:pt x="17774" y="8725"/>
                  <a:pt x="17914" y="8674"/>
                </a:cubicBezTo>
                <a:cubicBezTo>
                  <a:pt x="18111" y="8601"/>
                  <a:pt x="18100" y="8843"/>
                  <a:pt x="18086" y="4767"/>
                </a:cubicBezTo>
                <a:cubicBezTo>
                  <a:pt x="18075" y="1671"/>
                  <a:pt x="18075" y="1635"/>
                  <a:pt x="17994" y="1563"/>
                </a:cubicBezTo>
                <a:cubicBezTo>
                  <a:pt x="17845" y="1431"/>
                  <a:pt x="17825" y="1573"/>
                  <a:pt x="17825" y="2735"/>
                </a:cubicBezTo>
                <a:cubicBezTo>
                  <a:pt x="17825" y="4264"/>
                  <a:pt x="17780" y="4455"/>
                  <a:pt x="17441" y="4455"/>
                </a:cubicBezTo>
                <a:cubicBezTo>
                  <a:pt x="17126" y="4455"/>
                  <a:pt x="17091" y="4301"/>
                  <a:pt x="17099" y="3068"/>
                </a:cubicBezTo>
                <a:cubicBezTo>
                  <a:pt x="17107" y="1841"/>
                  <a:pt x="17110" y="1564"/>
                  <a:pt x="17057" y="1524"/>
                </a:cubicBezTo>
                <a:cubicBezTo>
                  <a:pt x="17039" y="1510"/>
                  <a:pt x="17018" y="1507"/>
                  <a:pt x="16986" y="1524"/>
                </a:cubicBezTo>
                <a:close/>
                <a:moveTo>
                  <a:pt x="11380" y="1563"/>
                </a:moveTo>
                <a:cubicBezTo>
                  <a:pt x="11280" y="1570"/>
                  <a:pt x="11207" y="1603"/>
                  <a:pt x="11199" y="1641"/>
                </a:cubicBezTo>
                <a:cubicBezTo>
                  <a:pt x="11192" y="1675"/>
                  <a:pt x="11183" y="3265"/>
                  <a:pt x="11178" y="5177"/>
                </a:cubicBezTo>
                <a:cubicBezTo>
                  <a:pt x="11169" y="8077"/>
                  <a:pt x="11172" y="8655"/>
                  <a:pt x="11215" y="8694"/>
                </a:cubicBezTo>
                <a:cubicBezTo>
                  <a:pt x="11254" y="8728"/>
                  <a:pt x="12056" y="8696"/>
                  <a:pt x="12240" y="8655"/>
                </a:cubicBezTo>
                <a:cubicBezTo>
                  <a:pt x="12285" y="8645"/>
                  <a:pt x="12297" y="7819"/>
                  <a:pt x="12257" y="7463"/>
                </a:cubicBezTo>
                <a:cubicBezTo>
                  <a:pt x="12221" y="7133"/>
                  <a:pt x="12189" y="7092"/>
                  <a:pt x="11857" y="7072"/>
                </a:cubicBezTo>
                <a:lnTo>
                  <a:pt x="11490" y="7053"/>
                </a:lnTo>
                <a:lnTo>
                  <a:pt x="11490" y="6389"/>
                </a:lnTo>
                <a:lnTo>
                  <a:pt x="11490" y="5705"/>
                </a:lnTo>
                <a:lnTo>
                  <a:pt x="11810" y="5705"/>
                </a:lnTo>
                <a:cubicBezTo>
                  <a:pt x="12032" y="5705"/>
                  <a:pt x="12125" y="5661"/>
                  <a:pt x="12114" y="5529"/>
                </a:cubicBezTo>
                <a:cubicBezTo>
                  <a:pt x="12105" y="5425"/>
                  <a:pt x="12114" y="5254"/>
                  <a:pt x="12135" y="5158"/>
                </a:cubicBezTo>
                <a:cubicBezTo>
                  <a:pt x="12161" y="5038"/>
                  <a:pt x="12156" y="4882"/>
                  <a:pt x="12122" y="4669"/>
                </a:cubicBezTo>
                <a:cubicBezTo>
                  <a:pt x="12081" y="4415"/>
                  <a:pt x="12024" y="4357"/>
                  <a:pt x="11785" y="4357"/>
                </a:cubicBezTo>
                <a:lnTo>
                  <a:pt x="11490" y="4357"/>
                </a:lnTo>
                <a:lnTo>
                  <a:pt x="11490" y="3615"/>
                </a:lnTo>
                <a:lnTo>
                  <a:pt x="11490" y="2853"/>
                </a:lnTo>
                <a:lnTo>
                  <a:pt x="11878" y="2853"/>
                </a:lnTo>
                <a:lnTo>
                  <a:pt x="12266" y="2853"/>
                </a:lnTo>
                <a:lnTo>
                  <a:pt x="12283" y="2403"/>
                </a:lnTo>
                <a:cubicBezTo>
                  <a:pt x="12291" y="2151"/>
                  <a:pt x="12286" y="1871"/>
                  <a:pt x="12274" y="1778"/>
                </a:cubicBezTo>
                <a:cubicBezTo>
                  <a:pt x="12258" y="1661"/>
                  <a:pt x="11682" y="1545"/>
                  <a:pt x="11380" y="1563"/>
                </a:cubicBezTo>
                <a:close/>
                <a:moveTo>
                  <a:pt x="10600" y="12874"/>
                </a:moveTo>
                <a:cubicBezTo>
                  <a:pt x="10427" y="12840"/>
                  <a:pt x="10192" y="13051"/>
                  <a:pt x="10072" y="13402"/>
                </a:cubicBezTo>
                <a:cubicBezTo>
                  <a:pt x="9993" y="13633"/>
                  <a:pt x="9909" y="13935"/>
                  <a:pt x="9883" y="14085"/>
                </a:cubicBezTo>
                <a:cubicBezTo>
                  <a:pt x="9856" y="14235"/>
                  <a:pt x="9818" y="14325"/>
                  <a:pt x="9802" y="14281"/>
                </a:cubicBezTo>
                <a:cubicBezTo>
                  <a:pt x="9787" y="14236"/>
                  <a:pt x="9774" y="14367"/>
                  <a:pt x="9773" y="14574"/>
                </a:cubicBezTo>
                <a:cubicBezTo>
                  <a:pt x="9772" y="14782"/>
                  <a:pt x="9749" y="15409"/>
                  <a:pt x="9722" y="15961"/>
                </a:cubicBezTo>
                <a:cubicBezTo>
                  <a:pt x="9680" y="16796"/>
                  <a:pt x="9683" y="17035"/>
                  <a:pt x="9722" y="17387"/>
                </a:cubicBezTo>
                <a:cubicBezTo>
                  <a:pt x="9749" y="17621"/>
                  <a:pt x="9769" y="17925"/>
                  <a:pt x="9769" y="18071"/>
                </a:cubicBezTo>
                <a:cubicBezTo>
                  <a:pt x="9770" y="18217"/>
                  <a:pt x="9779" y="18391"/>
                  <a:pt x="9794" y="18461"/>
                </a:cubicBezTo>
                <a:cubicBezTo>
                  <a:pt x="9809" y="18530"/>
                  <a:pt x="9824" y="18688"/>
                  <a:pt x="9824" y="18793"/>
                </a:cubicBezTo>
                <a:cubicBezTo>
                  <a:pt x="9824" y="18898"/>
                  <a:pt x="9859" y="19061"/>
                  <a:pt x="9904" y="19165"/>
                </a:cubicBezTo>
                <a:cubicBezTo>
                  <a:pt x="9949" y="19268"/>
                  <a:pt x="10014" y="19481"/>
                  <a:pt x="10051" y="19633"/>
                </a:cubicBezTo>
                <a:cubicBezTo>
                  <a:pt x="10087" y="19786"/>
                  <a:pt x="10169" y="19965"/>
                  <a:pt x="10233" y="20024"/>
                </a:cubicBezTo>
                <a:cubicBezTo>
                  <a:pt x="10297" y="20083"/>
                  <a:pt x="10357" y="20182"/>
                  <a:pt x="10368" y="20259"/>
                </a:cubicBezTo>
                <a:cubicBezTo>
                  <a:pt x="10378" y="20335"/>
                  <a:pt x="10408" y="20366"/>
                  <a:pt x="10435" y="20317"/>
                </a:cubicBezTo>
                <a:cubicBezTo>
                  <a:pt x="10462" y="20269"/>
                  <a:pt x="10498" y="20316"/>
                  <a:pt x="10511" y="20415"/>
                </a:cubicBezTo>
                <a:cubicBezTo>
                  <a:pt x="10540" y="20636"/>
                  <a:pt x="10626" y="20647"/>
                  <a:pt x="10654" y="20434"/>
                </a:cubicBezTo>
                <a:cubicBezTo>
                  <a:pt x="10666" y="20348"/>
                  <a:pt x="10723" y="20158"/>
                  <a:pt x="10781" y="20024"/>
                </a:cubicBezTo>
                <a:cubicBezTo>
                  <a:pt x="10859" y="19843"/>
                  <a:pt x="10899" y="19824"/>
                  <a:pt x="10933" y="19966"/>
                </a:cubicBezTo>
                <a:cubicBezTo>
                  <a:pt x="10963" y="20094"/>
                  <a:pt x="10969" y="20108"/>
                  <a:pt x="10954" y="19985"/>
                </a:cubicBezTo>
                <a:cubicBezTo>
                  <a:pt x="10932" y="19804"/>
                  <a:pt x="11114" y="18858"/>
                  <a:pt x="11165" y="18891"/>
                </a:cubicBezTo>
                <a:cubicBezTo>
                  <a:pt x="11187" y="18905"/>
                  <a:pt x="11194" y="18073"/>
                  <a:pt x="11186" y="16293"/>
                </a:cubicBezTo>
                <a:cubicBezTo>
                  <a:pt x="11184" y="15873"/>
                  <a:pt x="11185" y="15883"/>
                  <a:pt x="10823" y="15883"/>
                </a:cubicBezTo>
                <a:lnTo>
                  <a:pt x="10456" y="15883"/>
                </a:lnTo>
                <a:lnTo>
                  <a:pt x="10456" y="16469"/>
                </a:lnTo>
                <a:cubicBezTo>
                  <a:pt x="10456" y="17095"/>
                  <a:pt x="10476" y="17131"/>
                  <a:pt x="10722" y="17055"/>
                </a:cubicBezTo>
                <a:cubicBezTo>
                  <a:pt x="10833" y="17020"/>
                  <a:pt x="10929" y="17308"/>
                  <a:pt x="10929" y="17660"/>
                </a:cubicBezTo>
                <a:cubicBezTo>
                  <a:pt x="10929" y="17782"/>
                  <a:pt x="10891" y="18091"/>
                  <a:pt x="10844" y="18344"/>
                </a:cubicBezTo>
                <a:cubicBezTo>
                  <a:pt x="10771" y="18741"/>
                  <a:pt x="10728" y="18807"/>
                  <a:pt x="10532" y="18852"/>
                </a:cubicBezTo>
                <a:cubicBezTo>
                  <a:pt x="10306" y="18904"/>
                  <a:pt x="10299" y="18894"/>
                  <a:pt x="10148" y="18188"/>
                </a:cubicBezTo>
                <a:cubicBezTo>
                  <a:pt x="10018" y="17577"/>
                  <a:pt x="9999" y="17370"/>
                  <a:pt x="9992" y="16703"/>
                </a:cubicBezTo>
                <a:cubicBezTo>
                  <a:pt x="9985" y="15925"/>
                  <a:pt x="10073" y="14852"/>
                  <a:pt x="10148" y="14828"/>
                </a:cubicBezTo>
                <a:cubicBezTo>
                  <a:pt x="10168" y="14822"/>
                  <a:pt x="10213" y="14657"/>
                  <a:pt x="10245" y="14476"/>
                </a:cubicBezTo>
                <a:cubicBezTo>
                  <a:pt x="10288" y="14233"/>
                  <a:pt x="10343" y="14155"/>
                  <a:pt x="10460" y="14164"/>
                </a:cubicBezTo>
                <a:cubicBezTo>
                  <a:pt x="10667" y="14181"/>
                  <a:pt x="10833" y="14470"/>
                  <a:pt x="10798" y="14750"/>
                </a:cubicBezTo>
                <a:cubicBezTo>
                  <a:pt x="10784" y="14866"/>
                  <a:pt x="10785" y="14898"/>
                  <a:pt x="10802" y="14828"/>
                </a:cubicBezTo>
                <a:cubicBezTo>
                  <a:pt x="10818" y="14759"/>
                  <a:pt x="10864" y="14816"/>
                  <a:pt x="10899" y="14965"/>
                </a:cubicBezTo>
                <a:cubicBezTo>
                  <a:pt x="10959" y="15216"/>
                  <a:pt x="10971" y="15222"/>
                  <a:pt x="11064" y="14886"/>
                </a:cubicBezTo>
                <a:cubicBezTo>
                  <a:pt x="11118" y="14686"/>
                  <a:pt x="11165" y="14403"/>
                  <a:pt x="11169" y="14261"/>
                </a:cubicBezTo>
                <a:cubicBezTo>
                  <a:pt x="11174" y="14119"/>
                  <a:pt x="11168" y="14049"/>
                  <a:pt x="11156" y="14105"/>
                </a:cubicBezTo>
                <a:cubicBezTo>
                  <a:pt x="11143" y="14162"/>
                  <a:pt x="11083" y="13970"/>
                  <a:pt x="11021" y="13695"/>
                </a:cubicBezTo>
                <a:cubicBezTo>
                  <a:pt x="10960" y="13421"/>
                  <a:pt x="10894" y="13202"/>
                  <a:pt x="10874" y="13187"/>
                </a:cubicBezTo>
                <a:cubicBezTo>
                  <a:pt x="10854" y="13171"/>
                  <a:pt x="10797" y="13081"/>
                  <a:pt x="10747" y="12991"/>
                </a:cubicBezTo>
                <a:cubicBezTo>
                  <a:pt x="10709" y="12921"/>
                  <a:pt x="10658" y="12885"/>
                  <a:pt x="10600" y="12874"/>
                </a:cubicBezTo>
                <a:close/>
                <a:moveTo>
                  <a:pt x="15303" y="12933"/>
                </a:moveTo>
                <a:cubicBezTo>
                  <a:pt x="15175" y="12933"/>
                  <a:pt x="15107" y="12993"/>
                  <a:pt x="15117" y="13109"/>
                </a:cubicBezTo>
                <a:cubicBezTo>
                  <a:pt x="15125" y="13209"/>
                  <a:pt x="15086" y="13583"/>
                  <a:pt x="15033" y="13949"/>
                </a:cubicBezTo>
                <a:cubicBezTo>
                  <a:pt x="14952" y="14500"/>
                  <a:pt x="14913" y="14613"/>
                  <a:pt x="14813" y="14613"/>
                </a:cubicBezTo>
                <a:cubicBezTo>
                  <a:pt x="14713" y="14613"/>
                  <a:pt x="14678" y="14495"/>
                  <a:pt x="14594" y="13929"/>
                </a:cubicBezTo>
                <a:cubicBezTo>
                  <a:pt x="14457" y="13010"/>
                  <a:pt x="14419" y="12905"/>
                  <a:pt x="14261" y="13011"/>
                </a:cubicBezTo>
                <a:lnTo>
                  <a:pt x="14126" y="13109"/>
                </a:lnTo>
                <a:lnTo>
                  <a:pt x="14248" y="13949"/>
                </a:lnTo>
                <a:cubicBezTo>
                  <a:pt x="14315" y="14407"/>
                  <a:pt x="14360" y="14889"/>
                  <a:pt x="14349" y="15023"/>
                </a:cubicBezTo>
                <a:cubicBezTo>
                  <a:pt x="14337" y="15165"/>
                  <a:pt x="14344" y="15223"/>
                  <a:pt x="14366" y="15160"/>
                </a:cubicBezTo>
                <a:cubicBezTo>
                  <a:pt x="14412" y="15030"/>
                  <a:pt x="14493" y="15423"/>
                  <a:pt x="14573" y="16195"/>
                </a:cubicBezTo>
                <a:cubicBezTo>
                  <a:pt x="14616" y="16606"/>
                  <a:pt x="14632" y="17223"/>
                  <a:pt x="14632" y="18403"/>
                </a:cubicBezTo>
                <a:cubicBezTo>
                  <a:pt x="14632" y="19565"/>
                  <a:pt x="14646" y="20070"/>
                  <a:pt x="14678" y="20122"/>
                </a:cubicBezTo>
                <a:cubicBezTo>
                  <a:pt x="14767" y="20264"/>
                  <a:pt x="15026" y="20168"/>
                  <a:pt x="14991" y="20005"/>
                </a:cubicBezTo>
                <a:cubicBezTo>
                  <a:pt x="14973" y="19918"/>
                  <a:pt x="14957" y="19157"/>
                  <a:pt x="14957" y="18325"/>
                </a:cubicBezTo>
                <a:lnTo>
                  <a:pt x="14957" y="16820"/>
                </a:lnTo>
                <a:lnTo>
                  <a:pt x="15125" y="15668"/>
                </a:lnTo>
                <a:cubicBezTo>
                  <a:pt x="15217" y="15034"/>
                  <a:pt x="15299" y="14560"/>
                  <a:pt x="15311" y="14613"/>
                </a:cubicBezTo>
                <a:cubicBezTo>
                  <a:pt x="15322" y="14665"/>
                  <a:pt x="15371" y="14540"/>
                  <a:pt x="15417" y="14339"/>
                </a:cubicBezTo>
                <a:cubicBezTo>
                  <a:pt x="15477" y="14075"/>
                  <a:pt x="15490" y="13925"/>
                  <a:pt x="15463" y="13773"/>
                </a:cubicBezTo>
                <a:cubicBezTo>
                  <a:pt x="15437" y="13629"/>
                  <a:pt x="15436" y="13516"/>
                  <a:pt x="15463" y="13441"/>
                </a:cubicBezTo>
                <a:cubicBezTo>
                  <a:pt x="15484" y="13381"/>
                  <a:pt x="15501" y="13241"/>
                  <a:pt x="15501" y="13128"/>
                </a:cubicBezTo>
                <a:cubicBezTo>
                  <a:pt x="15501" y="12990"/>
                  <a:pt x="15438" y="12933"/>
                  <a:pt x="15303" y="12933"/>
                </a:cubicBezTo>
                <a:close/>
                <a:moveTo>
                  <a:pt x="11810" y="12991"/>
                </a:moveTo>
                <a:lnTo>
                  <a:pt x="11439" y="13050"/>
                </a:lnTo>
                <a:lnTo>
                  <a:pt x="11431" y="14671"/>
                </a:lnTo>
                <a:cubicBezTo>
                  <a:pt x="11425" y="15566"/>
                  <a:pt x="11425" y="17134"/>
                  <a:pt x="11431" y="18168"/>
                </a:cubicBezTo>
                <a:lnTo>
                  <a:pt x="11443" y="20063"/>
                </a:lnTo>
                <a:lnTo>
                  <a:pt x="11540" y="20122"/>
                </a:lnTo>
                <a:cubicBezTo>
                  <a:pt x="11593" y="20154"/>
                  <a:pt x="11649" y="20133"/>
                  <a:pt x="11663" y="20083"/>
                </a:cubicBezTo>
                <a:cubicBezTo>
                  <a:pt x="11677" y="20034"/>
                  <a:pt x="11694" y="19364"/>
                  <a:pt x="11701" y="18579"/>
                </a:cubicBezTo>
                <a:cubicBezTo>
                  <a:pt x="11710" y="17361"/>
                  <a:pt x="11720" y="17143"/>
                  <a:pt x="11776" y="17094"/>
                </a:cubicBezTo>
                <a:cubicBezTo>
                  <a:pt x="11812" y="17062"/>
                  <a:pt x="11870" y="17083"/>
                  <a:pt x="11903" y="17152"/>
                </a:cubicBezTo>
                <a:cubicBezTo>
                  <a:pt x="11937" y="17221"/>
                  <a:pt x="11973" y="17262"/>
                  <a:pt x="11987" y="17250"/>
                </a:cubicBezTo>
                <a:cubicBezTo>
                  <a:pt x="12031" y="17209"/>
                  <a:pt x="12200" y="18250"/>
                  <a:pt x="12177" y="18422"/>
                </a:cubicBezTo>
                <a:cubicBezTo>
                  <a:pt x="12164" y="18514"/>
                  <a:pt x="12217" y="18850"/>
                  <a:pt x="12291" y="19165"/>
                </a:cubicBezTo>
                <a:cubicBezTo>
                  <a:pt x="12365" y="19480"/>
                  <a:pt x="12419" y="19829"/>
                  <a:pt x="12409" y="19946"/>
                </a:cubicBezTo>
                <a:cubicBezTo>
                  <a:pt x="12396" y="20104"/>
                  <a:pt x="12439" y="20145"/>
                  <a:pt x="12586" y="20102"/>
                </a:cubicBezTo>
                <a:cubicBezTo>
                  <a:pt x="12743" y="20056"/>
                  <a:pt x="12773" y="20003"/>
                  <a:pt x="12742" y="19829"/>
                </a:cubicBezTo>
                <a:cubicBezTo>
                  <a:pt x="12721" y="19709"/>
                  <a:pt x="12712" y="19556"/>
                  <a:pt x="12717" y="19477"/>
                </a:cubicBezTo>
                <a:cubicBezTo>
                  <a:pt x="12723" y="19398"/>
                  <a:pt x="12678" y="19121"/>
                  <a:pt x="12624" y="18872"/>
                </a:cubicBezTo>
                <a:cubicBezTo>
                  <a:pt x="12558" y="18571"/>
                  <a:pt x="12537" y="18321"/>
                  <a:pt x="12553" y="18129"/>
                </a:cubicBezTo>
                <a:cubicBezTo>
                  <a:pt x="12568" y="17939"/>
                  <a:pt x="12563" y="17876"/>
                  <a:pt x="12536" y="17953"/>
                </a:cubicBezTo>
                <a:cubicBezTo>
                  <a:pt x="12474" y="18129"/>
                  <a:pt x="12400" y="17436"/>
                  <a:pt x="12451" y="17152"/>
                </a:cubicBezTo>
                <a:cubicBezTo>
                  <a:pt x="12479" y="16997"/>
                  <a:pt x="12482" y="16874"/>
                  <a:pt x="12456" y="16801"/>
                </a:cubicBezTo>
                <a:cubicBezTo>
                  <a:pt x="12433" y="16733"/>
                  <a:pt x="12449" y="16520"/>
                  <a:pt x="12498" y="16215"/>
                </a:cubicBezTo>
                <a:cubicBezTo>
                  <a:pt x="12603" y="15553"/>
                  <a:pt x="12613" y="14579"/>
                  <a:pt x="12519" y="13968"/>
                </a:cubicBezTo>
                <a:cubicBezTo>
                  <a:pt x="12394" y="13155"/>
                  <a:pt x="12230" y="12931"/>
                  <a:pt x="11810" y="12991"/>
                </a:cubicBezTo>
                <a:close/>
                <a:moveTo>
                  <a:pt x="13455" y="12991"/>
                </a:moveTo>
                <a:lnTo>
                  <a:pt x="12890" y="13031"/>
                </a:lnTo>
                <a:lnTo>
                  <a:pt x="12886" y="15844"/>
                </a:lnTo>
                <a:cubicBezTo>
                  <a:pt x="12884" y="17388"/>
                  <a:pt x="12878" y="18891"/>
                  <a:pt x="12873" y="19184"/>
                </a:cubicBezTo>
                <a:cubicBezTo>
                  <a:pt x="12868" y="19478"/>
                  <a:pt x="12874" y="19791"/>
                  <a:pt x="12886" y="19887"/>
                </a:cubicBezTo>
                <a:cubicBezTo>
                  <a:pt x="12900" y="19991"/>
                  <a:pt x="13109" y="20091"/>
                  <a:pt x="13396" y="20122"/>
                </a:cubicBezTo>
                <a:cubicBezTo>
                  <a:pt x="13665" y="20150"/>
                  <a:pt x="13897" y="20200"/>
                  <a:pt x="13911" y="20220"/>
                </a:cubicBezTo>
                <a:cubicBezTo>
                  <a:pt x="13960" y="20291"/>
                  <a:pt x="14001" y="19724"/>
                  <a:pt x="13987" y="19145"/>
                </a:cubicBezTo>
                <a:lnTo>
                  <a:pt x="13970" y="18559"/>
                </a:lnTo>
                <a:lnTo>
                  <a:pt x="13763" y="18539"/>
                </a:lnTo>
                <a:cubicBezTo>
                  <a:pt x="13651" y="18528"/>
                  <a:pt x="13554" y="18536"/>
                  <a:pt x="13544" y="18539"/>
                </a:cubicBezTo>
                <a:cubicBezTo>
                  <a:pt x="13534" y="18542"/>
                  <a:pt x="13441" y="18551"/>
                  <a:pt x="13341" y="18579"/>
                </a:cubicBezTo>
                <a:lnTo>
                  <a:pt x="13160" y="18637"/>
                </a:lnTo>
                <a:lnTo>
                  <a:pt x="13160" y="17895"/>
                </a:lnTo>
                <a:lnTo>
                  <a:pt x="13160" y="17133"/>
                </a:lnTo>
                <a:lnTo>
                  <a:pt x="13451" y="17133"/>
                </a:lnTo>
                <a:cubicBezTo>
                  <a:pt x="13707" y="17133"/>
                  <a:pt x="13743" y="17166"/>
                  <a:pt x="13734" y="17426"/>
                </a:cubicBezTo>
                <a:cubicBezTo>
                  <a:pt x="13728" y="17588"/>
                  <a:pt x="13738" y="17719"/>
                  <a:pt x="13759" y="17719"/>
                </a:cubicBezTo>
                <a:cubicBezTo>
                  <a:pt x="13779" y="17719"/>
                  <a:pt x="13799" y="17588"/>
                  <a:pt x="13801" y="17426"/>
                </a:cubicBezTo>
                <a:cubicBezTo>
                  <a:pt x="13803" y="17264"/>
                  <a:pt x="13806" y="16870"/>
                  <a:pt x="13809" y="16547"/>
                </a:cubicBezTo>
                <a:lnTo>
                  <a:pt x="13814" y="15961"/>
                </a:lnTo>
                <a:lnTo>
                  <a:pt x="13489" y="15883"/>
                </a:lnTo>
                <a:lnTo>
                  <a:pt x="13160" y="15785"/>
                </a:lnTo>
                <a:lnTo>
                  <a:pt x="13160" y="15043"/>
                </a:lnTo>
                <a:lnTo>
                  <a:pt x="13160" y="14281"/>
                </a:lnTo>
                <a:lnTo>
                  <a:pt x="13569" y="14242"/>
                </a:lnTo>
                <a:cubicBezTo>
                  <a:pt x="13932" y="14200"/>
                  <a:pt x="13978" y="14153"/>
                  <a:pt x="13978" y="13890"/>
                </a:cubicBezTo>
                <a:cubicBezTo>
                  <a:pt x="13978" y="13727"/>
                  <a:pt x="13994" y="13505"/>
                  <a:pt x="14016" y="13402"/>
                </a:cubicBezTo>
                <a:cubicBezTo>
                  <a:pt x="14101" y="13009"/>
                  <a:pt x="14004" y="12942"/>
                  <a:pt x="13455" y="1299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2" name="Shape 9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B790BFA-45AA-4FBA-97B4-46B519CDEE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48305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CDD7AB-4BBF-436A-BDA6-D28BD155B8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790BFA-45AA-4FBA-97B4-46B519CDEEE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3E01E8B-D277-4362-8EFC-490369AF17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10804237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ct 12" hidden="1">
            <a:extLst>
              <a:ext uri="{FF2B5EF4-FFF2-40B4-BE49-F238E27FC236}">
                <a16:creationId xmlns:a16="http://schemas.microsoft.com/office/drawing/2014/main" id="{0C6740CF-D6F6-415D-8C5F-509C9860C00D}"/>
              </a:ext>
            </a:extLst>
          </p:cNvPr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5760359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19" imgW="353" imgH="353" progId="TCLayout.ActiveDocument.1">
                  <p:embed/>
                </p:oleObj>
              </mc:Choice>
              <mc:Fallback>
                <p:oleObj name="think-cell Slide" r:id="rId19" imgW="353" imgH="353" progId="TCLayout.ActiveDocument.1">
                  <p:embed/>
                  <p:pic>
                    <p:nvPicPr>
                      <p:cNvPr id="13" name="Object 12" hidden="1">
                        <a:extLst>
                          <a:ext uri="{FF2B5EF4-FFF2-40B4-BE49-F238E27FC236}">
                            <a16:creationId xmlns:a16="http://schemas.microsoft.com/office/drawing/2014/main" id="{0C6740CF-D6F6-415D-8C5F-509C9860C00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2B60B998-3C92-45ED-A43D-5771868ABEF6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2400" b="1" i="0" baseline="0">
              <a:solidFill>
                <a:schemeClr val="bg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Shape 2"/>
          <p:cNvSpPr/>
          <p:nvPr/>
        </p:nvSpPr>
        <p:spPr>
          <a:xfrm flipV="1">
            <a:off x="0" y="6537321"/>
            <a:ext cx="12192000" cy="32067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>
            <a:normAutofit/>
          </a:bodyPr>
          <a:lstStyle/>
          <a:p>
            <a:pPr algn="ctr" defTabSz="804672">
              <a:lnSpc>
                <a:spcPct val="80000"/>
              </a:lnSpc>
              <a:spcBef>
                <a:spcPts val="0"/>
              </a:spcBef>
              <a:defRPr sz="1500" b="1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image1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9852" y="6575197"/>
            <a:ext cx="1186016" cy="18880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/>
        </p:nvSpPr>
        <p:spPr>
          <a:xfrm flipV="1">
            <a:off x="0" y="6463862"/>
            <a:ext cx="12192000" cy="394139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</p:spPr>
        <p:txBody>
          <a:bodyPr lIns="45718" tIns="45718" rIns="45718" bIns="45718" anchor="ctr">
            <a:norm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2000" b="1">
                <a:solidFill>
                  <a:schemeClr val="accent5"/>
                </a:solidFill>
              </a:defRPr>
            </a:pPr>
            <a:endParaRPr/>
          </a:p>
        </p:txBody>
      </p:sp>
      <p:sp>
        <p:nvSpPr>
          <p:cNvPr id="5" name="Shape 5"/>
          <p:cNvSpPr/>
          <p:nvPr/>
        </p:nvSpPr>
        <p:spPr>
          <a:xfrm>
            <a:off x="5121214" y="6548556"/>
            <a:ext cx="1843394" cy="20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800">
                <a:solidFill>
                  <a:srgbClr val="ADADAD"/>
                </a:solidFill>
              </a:defRPr>
            </a:lvl1pPr>
          </a:lstStyle>
          <a:p>
            <a:r>
              <a:t>Business Sensitive – Do Not Distribute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338138" y="1371601"/>
            <a:ext cx="11515725" cy="474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338138" y="327665"/>
            <a:ext cx="11515725" cy="510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>
            <a:normAutofit/>
          </a:bodyPr>
          <a:lstStyle/>
          <a:p>
            <a:r>
              <a:t>Title Text</a:t>
            </a:r>
          </a:p>
        </p:txBody>
      </p:sp>
      <p:pic>
        <p:nvPicPr>
          <p:cNvPr id="8" name="image6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3611" y="6502688"/>
            <a:ext cx="1229537" cy="291380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9"/>
          <p:cNvSpPr>
            <a:spLocks noGrp="1"/>
          </p:cNvSpPr>
          <p:nvPr>
            <p:ph type="sldNum" sz="quarter" idx="2"/>
          </p:nvPr>
        </p:nvSpPr>
        <p:spPr>
          <a:xfrm>
            <a:off x="11680299" y="6584756"/>
            <a:ext cx="168090" cy="14783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100">
                <a:solidFill>
                  <a:srgbClr val="FFFFFF"/>
                </a:solidFill>
              </a:defRPr>
            </a:lvl1pPr>
          </a:lstStyle>
          <a:p>
            <a:fld id="{2B790BFA-45AA-4FBA-97B4-46B519CDEEE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7D875F8-F2E4-4F7C-9808-09E890796CC5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3600" b="1" i="0" baseline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45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transition spd="med"/>
  <p:txStyles>
    <p:titleStyle>
      <a:lvl1pPr marL="0" marR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1A1918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3E6C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3E6C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3E6C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3E6C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3E6C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3E6C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3E6C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1" i="0" u="none" strike="noStrike" cap="none" spc="0" baseline="0">
          <a:ln>
            <a:noFill/>
          </a:ln>
          <a:solidFill>
            <a:srgbClr val="003E6C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85750" marR="0" indent="-28575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3E6C"/>
        </a:buClr>
        <a:buSzPct val="100000"/>
        <a:buFont typeface="Arial" panose="020B0604020202020204" pitchFamily="34" charset="0"/>
        <a:buChar char="•"/>
        <a:tabLst/>
        <a:defRPr sz="1600" b="0" i="0" u="none" strike="noStrike" cap="none" spc="0" baseline="0">
          <a:ln>
            <a:noFill/>
          </a:ln>
          <a:solidFill>
            <a:srgbClr val="0F2233"/>
          </a:solidFill>
          <a:uFillTx/>
          <a:latin typeface="+mn-lt"/>
          <a:ea typeface="+mn-ea"/>
          <a:cs typeface="+mn-cs"/>
          <a:sym typeface="Arial"/>
        </a:defRPr>
      </a:lvl1pPr>
      <a:lvl2pPr marL="744538" marR="0" indent="-182563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3E6C"/>
        </a:buClr>
        <a:buSzPct val="100000"/>
        <a:buFont typeface="Arial" panose="020B0604020202020204" pitchFamily="34" charset="0"/>
        <a:buChar char="•"/>
        <a:tabLst/>
        <a:defRPr sz="1600" b="0" i="0" u="none" strike="noStrike" cap="none" spc="0" baseline="0">
          <a:ln>
            <a:noFill/>
          </a:ln>
          <a:solidFill>
            <a:srgbClr val="0F2233"/>
          </a:solidFill>
          <a:uFillTx/>
          <a:latin typeface="+mn-lt"/>
          <a:ea typeface="+mn-ea"/>
          <a:cs typeface="+mn-cs"/>
          <a:sym typeface="Arial"/>
        </a:defRPr>
      </a:lvl2pPr>
      <a:lvl3pPr marL="1193800" marR="0" indent="-2190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3E6C"/>
        </a:buClr>
        <a:buSzPct val="100000"/>
        <a:buFont typeface="Arial" panose="020B0604020202020204" pitchFamily="34" charset="0"/>
        <a:buChar char="•"/>
        <a:tabLst/>
        <a:defRPr sz="1600" b="0" i="0" u="none" strike="noStrike" cap="none" spc="0" baseline="0">
          <a:ln>
            <a:noFill/>
          </a:ln>
          <a:solidFill>
            <a:srgbClr val="0F2233"/>
          </a:solidFill>
          <a:uFillTx/>
          <a:latin typeface="+mn-lt"/>
          <a:ea typeface="+mn-ea"/>
          <a:cs typeface="+mn-cs"/>
          <a:sym typeface="Arial"/>
        </a:defRPr>
      </a:lvl3pPr>
      <a:lvl4pPr marL="1597025" marR="0" indent="-2317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3E6C"/>
        </a:buClr>
        <a:buSzPct val="100000"/>
        <a:buFont typeface="Arial" panose="020B0604020202020204" pitchFamily="34" charset="0"/>
        <a:buChar char="•"/>
        <a:tabLst/>
        <a:defRPr sz="1600" b="0" i="0" u="none" strike="noStrike" cap="none" spc="0" baseline="0">
          <a:ln>
            <a:noFill/>
          </a:ln>
          <a:solidFill>
            <a:srgbClr val="0F2233"/>
          </a:solidFill>
          <a:uFillTx/>
          <a:latin typeface="+mn-lt"/>
          <a:ea typeface="+mn-ea"/>
          <a:cs typeface="+mn-cs"/>
          <a:sym typeface="Arial"/>
        </a:defRPr>
      </a:lvl4pPr>
      <a:lvl5pPr marL="1998663" marR="0" indent="-2317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rgbClr val="003E6C"/>
        </a:buClr>
        <a:buSzPct val="100000"/>
        <a:buFont typeface="Arial" panose="020B0604020202020204" pitchFamily="34" charset="0"/>
        <a:buChar char="•"/>
        <a:tabLst/>
        <a:defRPr sz="1600" b="0" i="0" u="none" strike="noStrike" cap="none" spc="0" baseline="0">
          <a:ln>
            <a:noFill/>
          </a:ln>
          <a:solidFill>
            <a:srgbClr val="0F2233"/>
          </a:solidFill>
          <a:uFillTx/>
          <a:latin typeface="+mn-lt"/>
          <a:ea typeface="+mn-ea"/>
          <a:cs typeface="+mn-cs"/>
          <a:sym typeface="Arial"/>
        </a:defRPr>
      </a:lvl5pPr>
      <a:lvl6pPr marL="2514600" marR="0" indent="-228600" algn="l" defTabSz="914400" rtl="0" eaLnBrk="1" latinLnBrk="0" hangingPunct="1">
        <a:lnSpc>
          <a:spcPct val="90000"/>
        </a:lnSpc>
        <a:spcBef>
          <a:spcPts val="1600"/>
        </a:spcBef>
        <a:spcAft>
          <a:spcPts val="0"/>
        </a:spcAft>
        <a:buClr>
          <a:schemeClr val="accent2"/>
        </a:buClr>
        <a:buSzPct val="100000"/>
        <a:buFont typeface="Arial"/>
        <a:buAutoNum type="arabicPeriod"/>
        <a:tabLst/>
        <a:defRPr sz="1800" b="0" i="0" u="none" strike="noStrike" cap="none" spc="0" baseline="0">
          <a:ln>
            <a:noFill/>
          </a:ln>
          <a:solidFill>
            <a:srgbClr val="0F2233"/>
          </a:solidFill>
          <a:uFillTx/>
          <a:latin typeface="+mn-lt"/>
          <a:ea typeface="+mn-ea"/>
          <a:cs typeface="+mn-cs"/>
          <a:sym typeface="Arial"/>
        </a:defRPr>
      </a:lvl6pPr>
      <a:lvl7pPr marL="2971800" marR="0" indent="-228600" algn="l" defTabSz="914400" rtl="0" eaLnBrk="1" latinLnBrk="0" hangingPunct="1">
        <a:lnSpc>
          <a:spcPct val="90000"/>
        </a:lnSpc>
        <a:spcBef>
          <a:spcPts val="1600"/>
        </a:spcBef>
        <a:spcAft>
          <a:spcPts val="0"/>
        </a:spcAft>
        <a:buClr>
          <a:schemeClr val="accent2"/>
        </a:buClr>
        <a:buSzPct val="100000"/>
        <a:buFont typeface="Arial"/>
        <a:buAutoNum type="arabicPeriod"/>
        <a:tabLst/>
        <a:defRPr sz="1800" b="0" i="0" u="none" strike="noStrike" cap="none" spc="0" baseline="0">
          <a:ln>
            <a:noFill/>
          </a:ln>
          <a:solidFill>
            <a:srgbClr val="0F2233"/>
          </a:solidFill>
          <a:uFillTx/>
          <a:latin typeface="+mn-lt"/>
          <a:ea typeface="+mn-ea"/>
          <a:cs typeface="+mn-cs"/>
          <a:sym typeface="Arial"/>
        </a:defRPr>
      </a:lvl7pPr>
      <a:lvl8pPr marL="3429000" marR="0" indent="-228600" algn="l" defTabSz="914400" rtl="0" eaLnBrk="1" latinLnBrk="0" hangingPunct="1">
        <a:lnSpc>
          <a:spcPct val="90000"/>
        </a:lnSpc>
        <a:spcBef>
          <a:spcPts val="1600"/>
        </a:spcBef>
        <a:spcAft>
          <a:spcPts val="0"/>
        </a:spcAft>
        <a:buClr>
          <a:schemeClr val="accent2"/>
        </a:buClr>
        <a:buSzPct val="100000"/>
        <a:buFont typeface="Arial"/>
        <a:buAutoNum type="arabicPeriod"/>
        <a:tabLst/>
        <a:defRPr sz="1800" b="0" i="0" u="none" strike="noStrike" cap="none" spc="0" baseline="0">
          <a:ln>
            <a:noFill/>
          </a:ln>
          <a:solidFill>
            <a:srgbClr val="0F2233"/>
          </a:solidFill>
          <a:uFillTx/>
          <a:latin typeface="+mn-lt"/>
          <a:ea typeface="+mn-ea"/>
          <a:cs typeface="+mn-cs"/>
          <a:sym typeface="Arial"/>
        </a:defRPr>
      </a:lvl8pPr>
      <a:lvl9pPr marL="3886200" marR="0" indent="-228600" algn="l" defTabSz="914400" rtl="0" eaLnBrk="1" latinLnBrk="0" hangingPunct="1">
        <a:lnSpc>
          <a:spcPct val="90000"/>
        </a:lnSpc>
        <a:spcBef>
          <a:spcPts val="1600"/>
        </a:spcBef>
        <a:spcAft>
          <a:spcPts val="0"/>
        </a:spcAft>
        <a:buClr>
          <a:schemeClr val="accent2"/>
        </a:buClr>
        <a:buSzPct val="100000"/>
        <a:buFont typeface="Arial"/>
        <a:buAutoNum type="arabicPeriod"/>
        <a:tabLst/>
        <a:defRPr sz="1800" b="0" i="0" u="none" strike="noStrike" cap="none" spc="0" baseline="0">
          <a:ln>
            <a:noFill/>
          </a:ln>
          <a:solidFill>
            <a:srgbClr val="0F2233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68">
          <p15:clr>
            <a:srgbClr val="F26B43"/>
          </p15:clr>
        </p15:guide>
        <p15:guide id="2" pos="3840">
          <p15:clr>
            <a:srgbClr val="F26B43"/>
          </p15:clr>
        </p15:guide>
        <p15:guide id="3" pos="213">
          <p15:clr>
            <a:srgbClr val="000000"/>
          </p15:clr>
        </p15:guide>
        <p15:guide id="4" pos="7467">
          <p15:clr>
            <a:srgbClr val="000000"/>
          </p15:clr>
        </p15:guide>
        <p15:guide id="5" pos="2024">
          <p15:clr>
            <a:srgbClr val="F26B43"/>
          </p15:clr>
        </p15:guide>
        <p15:guide id="6" pos="5656">
          <p15:clr>
            <a:srgbClr val="F26B43"/>
          </p15:clr>
        </p15:guide>
        <p15:guide id="7" pos="2631">
          <p15:clr>
            <a:srgbClr val="547EBF"/>
          </p15:clr>
        </p15:guide>
        <p15:guide id="8" pos="5049">
          <p15:clr>
            <a:srgbClr val="547EBF"/>
          </p15:clr>
        </p15:guide>
        <p15:guide id="9" orient="horz" pos="3856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62.xml"/><Relationship Id="rId7" Type="http://schemas.openxmlformats.org/officeDocument/2006/relationships/image" Target="../media/image10.png"/><Relationship Id="rId2" Type="http://schemas.openxmlformats.org/officeDocument/2006/relationships/tags" Target="../tags/tag6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6.bin"/><Relationship Id="rId4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18" Type="http://schemas.openxmlformats.org/officeDocument/2006/relationships/oleObject" Target="../embeddings/oleObject17.bin"/><Relationship Id="rId3" Type="http://schemas.openxmlformats.org/officeDocument/2006/relationships/tags" Target="../tags/tag64.xml"/><Relationship Id="rId21" Type="http://schemas.openxmlformats.org/officeDocument/2006/relationships/image" Target="../media/image11.png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slideLayout" Target="../slideLayouts/slideLayout6.xml"/><Relationship Id="rId2" Type="http://schemas.openxmlformats.org/officeDocument/2006/relationships/tags" Target="../tags/tag63.xml"/><Relationship Id="rId16" Type="http://schemas.openxmlformats.org/officeDocument/2006/relationships/tags" Target="../tags/tag77.xml"/><Relationship Id="rId20" Type="http://schemas.openxmlformats.org/officeDocument/2006/relationships/chart" Target="../charts/chart3.xml"/><Relationship Id="rId1" Type="http://schemas.openxmlformats.org/officeDocument/2006/relationships/vmlDrawing" Target="../drawings/vmlDrawing17.v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5" Type="http://schemas.openxmlformats.org/officeDocument/2006/relationships/tags" Target="../tags/tag66.xml"/><Relationship Id="rId15" Type="http://schemas.openxmlformats.org/officeDocument/2006/relationships/tags" Target="../tags/tag76.xml"/><Relationship Id="rId10" Type="http://schemas.openxmlformats.org/officeDocument/2006/relationships/tags" Target="../tags/tag71.xml"/><Relationship Id="rId19" Type="http://schemas.openxmlformats.org/officeDocument/2006/relationships/image" Target="../media/image12.emf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tags" Target="../tags/tag7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79.xml"/><Relationship Id="rId7" Type="http://schemas.openxmlformats.org/officeDocument/2006/relationships/image" Target="../media/image10.png"/><Relationship Id="rId2" Type="http://schemas.openxmlformats.org/officeDocument/2006/relationships/tags" Target="../tags/tag78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18.bin"/><Relationship Id="rId4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81.xml"/><Relationship Id="rId7" Type="http://schemas.openxmlformats.org/officeDocument/2006/relationships/image" Target="../media/image14.emf"/><Relationship Id="rId2" Type="http://schemas.openxmlformats.org/officeDocument/2006/relationships/tags" Target="../tags/tag80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18.png"/><Relationship Id="rId2" Type="http://schemas.openxmlformats.org/officeDocument/2006/relationships/tags" Target="../tags/tag8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0.bin"/><Relationship Id="rId4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85.xml"/><Relationship Id="rId7" Type="http://schemas.openxmlformats.org/officeDocument/2006/relationships/image" Target="../media/image4.emf"/><Relationship Id="rId2" Type="http://schemas.openxmlformats.org/officeDocument/2006/relationships/tags" Target="../tags/tag84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1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87.xml"/><Relationship Id="rId7" Type="http://schemas.openxmlformats.org/officeDocument/2006/relationships/image" Target="../media/image11.png"/><Relationship Id="rId2" Type="http://schemas.openxmlformats.org/officeDocument/2006/relationships/tags" Target="../tags/tag86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2.bin"/><Relationship Id="rId4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7" Type="http://schemas.openxmlformats.org/officeDocument/2006/relationships/image" Target="../media/image9.emf"/><Relationship Id="rId2" Type="http://schemas.openxmlformats.org/officeDocument/2006/relationships/tags" Target="../tags/tag88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23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91.xml"/><Relationship Id="rId7" Type="http://schemas.openxmlformats.org/officeDocument/2006/relationships/image" Target="../media/image16.png"/><Relationship Id="rId2" Type="http://schemas.openxmlformats.org/officeDocument/2006/relationships/tags" Target="../tags/tag90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24.bin"/><Relationship Id="rId4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93.xml"/><Relationship Id="rId7" Type="http://schemas.openxmlformats.org/officeDocument/2006/relationships/image" Target="../media/image14.emf"/><Relationship Id="rId2" Type="http://schemas.openxmlformats.org/officeDocument/2006/relationships/tags" Target="../tags/tag9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5.bin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9.emf"/><Relationship Id="rId2" Type="http://schemas.openxmlformats.org/officeDocument/2006/relationships/tags" Target="../tags/tag94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6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ags" Target="../tags/tag97.xml"/><Relationship Id="rId7" Type="http://schemas.openxmlformats.org/officeDocument/2006/relationships/image" Target="../media/image21.png"/><Relationship Id="rId2" Type="http://schemas.openxmlformats.org/officeDocument/2006/relationships/tags" Target="../tags/tag96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7.emf"/><Relationship Id="rId11" Type="http://schemas.openxmlformats.org/officeDocument/2006/relationships/image" Target="../media/image11.png"/><Relationship Id="rId5" Type="http://schemas.openxmlformats.org/officeDocument/2006/relationships/oleObject" Target="../embeddings/oleObject27.bin"/><Relationship Id="rId10" Type="http://schemas.microsoft.com/office/2007/relationships/hdphoto" Target="../media/hdphoto2.wdp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7" Type="http://schemas.openxmlformats.org/officeDocument/2006/relationships/image" Target="../media/image9.emf"/><Relationship Id="rId2" Type="http://schemas.openxmlformats.org/officeDocument/2006/relationships/tags" Target="../tags/tag98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8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tags" Target="../tags/tag101.xml"/><Relationship Id="rId7" Type="http://schemas.openxmlformats.org/officeDocument/2006/relationships/image" Target="../media/image35.tiff"/><Relationship Id="rId2" Type="http://schemas.openxmlformats.org/officeDocument/2006/relationships/tags" Target="../tags/tag100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29.bin"/><Relationship Id="rId10" Type="http://schemas.openxmlformats.org/officeDocument/2006/relationships/image" Target="../media/image38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tags" Target="../tags/tag103.xml"/><Relationship Id="rId7" Type="http://schemas.openxmlformats.org/officeDocument/2006/relationships/image" Target="../media/image9.emf"/><Relationship Id="rId2" Type="http://schemas.openxmlformats.org/officeDocument/2006/relationships/tags" Target="../tags/tag102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30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27.xml"/><Relationship Id="rId7" Type="http://schemas.openxmlformats.org/officeDocument/2006/relationships/image" Target="../media/image9.emf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tags" Target="../tags/tag44.xml"/><Relationship Id="rId3" Type="http://schemas.openxmlformats.org/officeDocument/2006/relationships/tags" Target="../tags/tag29.xml"/><Relationship Id="rId21" Type="http://schemas.openxmlformats.org/officeDocument/2006/relationships/oleObject" Target="../embeddings/oleObject14.bin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20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24" Type="http://schemas.openxmlformats.org/officeDocument/2006/relationships/image" Target="../media/image11.png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23" Type="http://schemas.openxmlformats.org/officeDocument/2006/relationships/chart" Target="../charts/chart1.xml"/><Relationship Id="rId10" Type="http://schemas.openxmlformats.org/officeDocument/2006/relationships/tags" Target="../tags/tag36.xml"/><Relationship Id="rId19" Type="http://schemas.openxmlformats.org/officeDocument/2006/relationships/tags" Target="../tags/tag45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Relationship Id="rId22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18" Type="http://schemas.openxmlformats.org/officeDocument/2006/relationships/oleObject" Target="../embeddings/oleObject15.bin"/><Relationship Id="rId3" Type="http://schemas.openxmlformats.org/officeDocument/2006/relationships/tags" Target="../tags/tag47.xml"/><Relationship Id="rId21" Type="http://schemas.openxmlformats.org/officeDocument/2006/relationships/image" Target="../media/image11.png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slideLayout" Target="../slideLayouts/slideLayout6.xml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20" Type="http://schemas.openxmlformats.org/officeDocument/2006/relationships/chart" Target="../charts/chart2.xml"/><Relationship Id="rId1" Type="http://schemas.openxmlformats.org/officeDocument/2006/relationships/vmlDrawing" Target="../drawings/vmlDrawing15.v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10" Type="http://schemas.openxmlformats.org/officeDocument/2006/relationships/tags" Target="../tags/tag54.xml"/><Relationship Id="rId19" Type="http://schemas.openxmlformats.org/officeDocument/2006/relationships/image" Target="../media/image12.emf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D7F5-6D8B-D94C-AF89-EB18DC6DC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Meijer-Dematic Discussion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43FBF-5813-234F-BFE6-57D2F915699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Updated October 13, 2020</a:t>
            </a:r>
          </a:p>
        </p:txBody>
      </p:sp>
    </p:spTree>
    <p:extLst>
      <p:ext uri="{BB962C8B-B14F-4D97-AF65-F5344CB8AC3E}">
        <p14:creationId xmlns:p14="http://schemas.microsoft.com/office/powerpoint/2010/main" val="262453886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AE5092AE-3780-A541-A58D-DE34046456C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8830414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AE5092AE-3780-A541-A58D-DE34046456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54AAB5D6-188C-704C-909C-8F8778E0DA8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681C7-5622-4C41-8084-C0E50074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Tote flow requirements into and out of Berkshire Grey system  </a:t>
            </a:r>
            <a:br>
              <a:rPr lang="en-US" dirty="0"/>
            </a:br>
            <a:r>
              <a:rPr lang="en-US" dirty="0"/>
              <a:t>8 Stations in Operation</a:t>
            </a: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FA41A347-A02E-CF4E-B8BE-EF6A51E1D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3" b="3504"/>
          <a:stretch/>
        </p:blipFill>
        <p:spPr bwMode="auto">
          <a:xfrm>
            <a:off x="612509" y="1038587"/>
            <a:ext cx="3792514" cy="509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C922804-152B-EE4B-A040-2D6C4777F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800208"/>
              </p:ext>
            </p:extLst>
          </p:nvPr>
        </p:nvGraphicFramePr>
        <p:xfrm>
          <a:off x="4920400" y="773431"/>
          <a:ext cx="6400674" cy="2406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606">
                  <a:extLst>
                    <a:ext uri="{9D8B030D-6E8A-4147-A177-3AD203B41FA5}">
                      <a16:colId xmlns:a16="http://schemas.microsoft.com/office/drawing/2014/main" val="1203360273"/>
                    </a:ext>
                  </a:extLst>
                </a:gridCol>
                <a:gridCol w="3335042">
                  <a:extLst>
                    <a:ext uri="{9D8B030D-6E8A-4147-A177-3AD203B41FA5}">
                      <a16:colId xmlns:a16="http://schemas.microsoft.com/office/drawing/2014/main" val="2189155047"/>
                    </a:ext>
                  </a:extLst>
                </a:gridCol>
                <a:gridCol w="1320013">
                  <a:extLst>
                    <a:ext uri="{9D8B030D-6E8A-4147-A177-3AD203B41FA5}">
                      <a16:colId xmlns:a16="http://schemas.microsoft.com/office/drawing/2014/main" val="455356365"/>
                    </a:ext>
                  </a:extLst>
                </a:gridCol>
                <a:gridCol w="1320013">
                  <a:extLst>
                    <a:ext uri="{9D8B030D-6E8A-4147-A177-3AD203B41FA5}">
                      <a16:colId xmlns:a16="http://schemas.microsoft.com/office/drawing/2014/main" val="1742905265"/>
                    </a:ext>
                  </a:extLst>
                </a:gridCol>
              </a:tblGrid>
              <a:tr h="345440">
                <a:tc rowSpan="2"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    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Throughput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8194392"/>
                  </a:ext>
                </a:extLst>
              </a:tr>
              <a:tr h="267277">
                <a:tc v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2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Flow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Average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Max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6102183"/>
                  </a:ext>
                </a:extLst>
              </a:tr>
              <a:tr h="44659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Empty order totes from dock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398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(Buffered)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6652461"/>
                  </a:ext>
                </a:extLst>
              </a:tr>
              <a:tr h="44659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Closed order totes to put walls </a:t>
                      </a:r>
                      <a:endParaRPr lang="en-US" sz="1200" b="0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398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8179"/>
                  </a:ext>
                </a:extLst>
              </a:tr>
              <a:tr h="44659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Supply totes from sorter </a:t>
                      </a:r>
                      <a:endParaRPr lang="en-US" sz="12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1,844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3,222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5175933"/>
                  </a:ext>
                </a:extLst>
              </a:tr>
              <a:tr h="44659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Used supply totes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1,844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(Buffered)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203654"/>
                  </a:ext>
                </a:extLst>
              </a:tr>
            </a:tbl>
          </a:graphicData>
        </a:graphic>
      </p:graphicFrame>
      <p:pic>
        <p:nvPicPr>
          <p:cNvPr id="7" name="Picture 2" descr="Meijer - Wikipedia">
            <a:extLst>
              <a:ext uri="{FF2B5EF4-FFF2-40B4-BE49-F238E27FC236}">
                <a16:creationId xmlns:a16="http://schemas.microsoft.com/office/drawing/2014/main" id="{D4AD59D9-1E0D-8A4E-AAE4-4723F4570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312" y="161781"/>
            <a:ext cx="926362" cy="35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623BF5-38DC-9C4B-B1C6-A14567DA8B63}"/>
              </a:ext>
            </a:extLst>
          </p:cNvPr>
          <p:cNvSpPr txBox="1"/>
          <p:nvPr/>
        </p:nvSpPr>
        <p:spPr>
          <a:xfrm>
            <a:off x="4806176" y="5790962"/>
            <a:ext cx="6782166" cy="471948"/>
          </a:xfrm>
          <a:prstGeom prst="rect">
            <a:avLst/>
          </a:prstGeom>
          <a:solidFill>
            <a:schemeClr val="bg1"/>
          </a:solidFill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rmAutofit fontScale="85000" lnSpcReduction="20000"/>
          </a:bodyPr>
          <a:lstStyle/>
          <a:p>
            <a:pPr marL="0" marR="0" indent="0" algn="ctr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Requirements derived from historical data </a:t>
            </a:r>
            <a:r>
              <a:rPr kumimoji="0" lang="en-US" sz="1400" b="1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without actual sequencing / batching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, system should be sized appropriately for additional variability </a:t>
            </a:r>
            <a:r>
              <a:rPr lang="en-US" sz="1400" i="1" dirty="0">
                <a:sym typeface="Arial"/>
              </a:rPr>
              <a:t>and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growth, dependent on total DMS capacity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F2608F9B-B23F-C84B-BA43-D00F7F008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51463"/>
              </p:ext>
            </p:extLst>
          </p:nvPr>
        </p:nvGraphicFramePr>
        <p:xfrm>
          <a:off x="4920400" y="3179563"/>
          <a:ext cx="6400674" cy="2406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606">
                  <a:extLst>
                    <a:ext uri="{9D8B030D-6E8A-4147-A177-3AD203B41FA5}">
                      <a16:colId xmlns:a16="http://schemas.microsoft.com/office/drawing/2014/main" val="1203360273"/>
                    </a:ext>
                  </a:extLst>
                </a:gridCol>
                <a:gridCol w="3335042">
                  <a:extLst>
                    <a:ext uri="{9D8B030D-6E8A-4147-A177-3AD203B41FA5}">
                      <a16:colId xmlns:a16="http://schemas.microsoft.com/office/drawing/2014/main" val="2189155047"/>
                    </a:ext>
                  </a:extLst>
                </a:gridCol>
                <a:gridCol w="1320013">
                  <a:extLst>
                    <a:ext uri="{9D8B030D-6E8A-4147-A177-3AD203B41FA5}">
                      <a16:colId xmlns:a16="http://schemas.microsoft.com/office/drawing/2014/main" val="455356365"/>
                    </a:ext>
                  </a:extLst>
                </a:gridCol>
                <a:gridCol w="1320013">
                  <a:extLst>
                    <a:ext uri="{9D8B030D-6E8A-4147-A177-3AD203B41FA5}">
                      <a16:colId xmlns:a16="http://schemas.microsoft.com/office/drawing/2014/main" val="1742905265"/>
                    </a:ext>
                  </a:extLst>
                </a:gridCol>
              </a:tblGrid>
              <a:tr h="345440">
                <a:tc rowSpan="2"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    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Throughput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8194392"/>
                  </a:ext>
                </a:extLst>
              </a:tr>
              <a:tr h="267277">
                <a:tc v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2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Flow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Average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Max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6102183"/>
                  </a:ext>
                </a:extLst>
              </a:tr>
              <a:tr h="44659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Empty order totes from dock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624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(Buffered)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6652461"/>
                  </a:ext>
                </a:extLst>
              </a:tr>
              <a:tr h="44659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Closed order totes to put walls </a:t>
                      </a:r>
                      <a:endParaRPr lang="en-US" sz="1200" b="0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624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738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8179"/>
                  </a:ext>
                </a:extLst>
              </a:tr>
              <a:tr h="44659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Supply totes from sorter </a:t>
                      </a:r>
                      <a:endParaRPr lang="en-US" sz="12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3,725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4,807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5175933"/>
                  </a:ext>
                </a:extLst>
              </a:tr>
              <a:tr h="44659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Used supply totes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3,725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(Buffered)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2036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33B36FC-AC17-2244-9CAA-AE4982BA7088}"/>
              </a:ext>
            </a:extLst>
          </p:cNvPr>
          <p:cNvSpPr txBox="1"/>
          <p:nvPr/>
        </p:nvSpPr>
        <p:spPr>
          <a:xfrm>
            <a:off x="4366800" y="1315844"/>
            <a:ext cx="524108" cy="1988913"/>
          </a:xfrm>
          <a:prstGeom prst="rect">
            <a:avLst/>
          </a:prstGeom>
          <a:noFill/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45718" tIns="45718" rIns="45718" bIns="45718" numCol="1" spcCol="38100" rtlCol="0" anchor="ctr">
            <a:normAutofit fontScale="92500" lnSpcReduction="20000"/>
          </a:bodyPr>
          <a:lstStyle/>
          <a:p>
            <a:pPr marL="0" marR="0" indent="0" algn="ctr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8/26/2019 – 9/19/2019</a:t>
            </a:r>
          </a:p>
          <a:p>
            <a:pPr marL="0" marR="0" indent="0" algn="ctr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ym typeface="Arial"/>
              </a:rPr>
              <a:t>8 Stations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13A9A-B5CD-4B42-80E9-264D45CA5152}"/>
              </a:ext>
            </a:extLst>
          </p:cNvPr>
          <p:cNvSpPr txBox="1"/>
          <p:nvPr/>
        </p:nvSpPr>
        <p:spPr>
          <a:xfrm>
            <a:off x="4366800" y="3847171"/>
            <a:ext cx="524108" cy="1988913"/>
          </a:xfrm>
          <a:prstGeom prst="rect">
            <a:avLst/>
          </a:prstGeom>
          <a:noFill/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45718" tIns="45718" rIns="45718" bIns="45718" numCol="1" spcCol="38100" rtlCol="0" anchor="ctr">
            <a:normAutofit fontScale="92500" lnSpcReduction="20000"/>
          </a:bodyPr>
          <a:lstStyle/>
          <a:p>
            <a:pPr marL="0" marR="0" indent="0" algn="ctr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2/17/2020, 2/26/2020</a:t>
            </a:r>
          </a:p>
          <a:p>
            <a:pPr marL="0" marR="0" indent="0" algn="ctr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ym typeface="Arial"/>
              </a:rPr>
              <a:t>8 Stations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236967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7BCA316-B87F-3245-B78B-BCC8471F22F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3745504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name="think-cell Slide" r:id="rId18" imgW="7772400" imgH="10058400" progId="TCLayout.ActiveDocument.1">
                  <p:embed/>
                </p:oleObj>
              </mc:Choice>
              <mc:Fallback>
                <p:oleObj name="think-cell Slide" r:id="rId18" imgW="7772400" imgH="10058400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7BCA316-B87F-3245-B78B-BCC8471F22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B870AB6-45F2-BE4F-B5E6-9BB46D24AD4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/>
            <a:endParaRPr lang="en-US" sz="1400" dirty="0">
              <a:solidFill>
                <a:schemeClr val="bg1"/>
              </a:solidFill>
              <a:sym typeface="Symbol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A15C8-FD44-4242-90BD-F59001D7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Hourly tote and case (</a:t>
            </a:r>
            <a:r>
              <a:rPr lang="en-US" dirty="0" err="1"/>
              <a:t>mPack</a:t>
            </a:r>
            <a:r>
              <a:rPr lang="en-US" dirty="0"/>
              <a:t>) movement for 2/17 and 2/26</a:t>
            </a:r>
            <a:br>
              <a:rPr lang="en-US" dirty="0"/>
            </a:br>
            <a:r>
              <a:rPr lang="en-US" dirty="0"/>
              <a:t>6 Stations in Operation</a:t>
            </a:r>
          </a:p>
        </p:txBody>
      </p: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05D302CF-DD40-8E42-B6C0-3081C49D4A98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726236243"/>
              </p:ext>
            </p:extLst>
          </p:nvPr>
        </p:nvGraphicFramePr>
        <p:xfrm>
          <a:off x="236538" y="1014413"/>
          <a:ext cx="10055225" cy="5035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67C87D5-0488-3948-BCC1-0A28F4CF1724}"/>
              </a:ext>
            </a:extLst>
          </p:cNvPr>
          <p:cNvCxnSpPr/>
          <p:nvPr>
            <p:custDataLst>
              <p:tags r:id="rId5"/>
            </p:custDataLst>
          </p:nvPr>
        </p:nvCxnSpPr>
        <p:spPr bwMode="gray">
          <a:xfrm flipV="1">
            <a:off x="750888" y="3251200"/>
            <a:ext cx="561975" cy="1588"/>
          </a:xfrm>
          <a:prstGeom prst="line">
            <a:avLst/>
          </a:prstGeom>
          <a:noFill/>
          <a:ln w="6350" cap="flat" cmpd="sng" algn="ctr">
            <a:solidFill>
              <a:srgbClr val="0F22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B97158A-BDC4-6645-AF8A-60341C8ABAA0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 bwMode="gray">
          <a:xfrm flipH="1">
            <a:off x="8789988" y="1295400"/>
            <a:ext cx="987425" cy="6350"/>
          </a:xfrm>
          <a:prstGeom prst="line">
            <a:avLst/>
          </a:prstGeom>
          <a:noFill/>
          <a:ln w="6350" cap="flat" cmpd="sng" algn="ctr">
            <a:solidFill>
              <a:srgbClr val="0F22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4547EA4-51DA-D94B-AF29-B52D3FFF3BAD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 bwMode="gray">
          <a:xfrm>
            <a:off x="792163" y="5465763"/>
            <a:ext cx="520700" cy="7938"/>
          </a:xfrm>
          <a:prstGeom prst="line">
            <a:avLst/>
          </a:prstGeom>
          <a:noFill/>
          <a:ln w="6350" cap="flat" cmpd="sng" algn="ctr">
            <a:solidFill>
              <a:srgbClr val="0F22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Shape 6">
            <a:extLst>
              <a:ext uri="{FF2B5EF4-FFF2-40B4-BE49-F238E27FC236}">
                <a16:creationId xmlns:a16="http://schemas.microsoft.com/office/drawing/2014/main" id="{5D0F4AF6-359A-2642-971C-E43540B6C31E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 bwMode="auto">
          <a:xfrm>
            <a:off x="10052050" y="4221164"/>
            <a:ext cx="1822450" cy="817563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t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endParaRPr lang="en-US" sz="1400" b="1" kern="0">
              <a:sym typeface="Symbol" pitchFamily="2" charset="2"/>
            </a:endParaRPr>
          </a:p>
        </p:txBody>
      </p:sp>
      <p:sp>
        <p:nvSpPr>
          <p:cNvPr id="36" name="Shape 6">
            <a:extLst>
              <a:ext uri="{FF2B5EF4-FFF2-40B4-BE49-F238E27FC236}">
                <a16:creationId xmlns:a16="http://schemas.microsoft.com/office/drawing/2014/main" id="{5B90C002-D2FF-8F40-A2BD-C91BF34724DA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 bwMode="auto">
          <a:xfrm>
            <a:off x="4911725" y="5980113"/>
            <a:ext cx="603250" cy="21272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t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175D8A-0085-4B94-9C86-42075EFE3ED5}" type="datetime'''''''''2/2''''''''''''''6/''''2''''''0'''''''''">
              <a:rPr lang="en-US" altLang="en-US" sz="14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2/26/20</a:t>
            </a:fld>
            <a:endParaRPr lang="en-US" sz="1400" kern="0">
              <a:sym typeface="Symbol" pitchFamily="2" charset="2"/>
            </a:endParaRPr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FE05989A-984F-D040-B7E4-1EA9E76B5824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 bwMode="auto">
          <a:xfrm>
            <a:off x="1025524" y="5980113"/>
            <a:ext cx="603250" cy="21272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t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879B302-8AA5-4702-8FD1-F4423DC61776}" type="datetime'''''''''2''''''''''''''''/''''''''''''''''''''''1''''7''/''20'">
              <a:rPr lang="en-US" altLang="en-US" sz="14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2/17/20</a:t>
            </a:fld>
            <a:endParaRPr lang="en-US" sz="1400" kern="0">
              <a:sym typeface="Symbol" pitchFamily="2" charset="2"/>
            </a:endParaRPr>
          </a:p>
        </p:txBody>
      </p:sp>
      <p:sp>
        <p:nvSpPr>
          <p:cNvPr id="699" name="Shape 6">
            <a:extLst>
              <a:ext uri="{FF2B5EF4-FFF2-40B4-BE49-F238E27FC236}">
                <a16:creationId xmlns:a16="http://schemas.microsoft.com/office/drawing/2014/main" id="{BA641959-A0F5-964F-BA55-707320E78934}"/>
              </a:ext>
            </a:extLst>
          </p:cNvPr>
          <p:cNvSpPr txBox="1">
            <a:spLocks/>
          </p:cNvSpPr>
          <p:nvPr/>
        </p:nvSpPr>
        <p:spPr bwMode="auto">
          <a:xfrm>
            <a:off x="10052050" y="4754563"/>
            <a:ext cx="1822450" cy="284163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wrap="none" lIns="0" tIns="0" rIns="0" bIns="71438" numCol="1" spcCol="0" anchor="t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>
                <a:sym typeface="Symbol" pitchFamily="2" charset="2"/>
              </a:rPr>
              <a:t>Legend</a:t>
            </a:r>
            <a:endParaRPr lang="en-US" sz="1400" b="1" kern="0">
              <a:sym typeface="Symbol" pitchFamily="2" charset="2"/>
            </a:endParaRPr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97950402-8E6C-2940-B4A5-17EBFCBCF4BA}"/>
              </a:ext>
            </a:extLst>
          </p:cNvPr>
          <p:cNvSpPr/>
          <p:nvPr/>
        </p:nvSpPr>
        <p:spPr>
          <a:xfrm>
            <a:off x="10052050" y="4624465"/>
            <a:ext cx="1932586" cy="1296649"/>
          </a:xfrm>
          <a:prstGeom prst="rect">
            <a:avLst/>
          </a:prstGeom>
          <a:noFill/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36" name="Picture 2" descr="Meijer - Wikipedia">
            <a:extLst>
              <a:ext uri="{FF2B5EF4-FFF2-40B4-BE49-F238E27FC236}">
                <a16:creationId xmlns:a16="http://schemas.microsoft.com/office/drawing/2014/main" id="{B7F119A4-8260-9E46-B965-7D10541F4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312" y="161781"/>
            <a:ext cx="926362" cy="35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4346300-85DD-C94B-A009-9199A2AD09D4}"/>
              </a:ext>
            </a:extLst>
          </p:cNvPr>
          <p:cNvCxnSpPr>
            <a:cxnSpLocks/>
          </p:cNvCxnSpPr>
          <p:nvPr/>
        </p:nvCxnSpPr>
        <p:spPr>
          <a:xfrm>
            <a:off x="5207619" y="1301750"/>
            <a:ext cx="0" cy="4619364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051528-115C-7D47-AFB8-EED02E30D598}"/>
              </a:ext>
            </a:extLst>
          </p:cNvPr>
          <p:cNvCxnSpPr/>
          <p:nvPr>
            <p:custDataLst>
              <p:tags r:id="rId11"/>
            </p:custDataLst>
          </p:nvPr>
        </p:nvCxnSpPr>
        <p:spPr bwMode="gray">
          <a:xfrm>
            <a:off x="10133013" y="5208588"/>
            <a:ext cx="231775" cy="0"/>
          </a:xfrm>
          <a:prstGeom prst="line">
            <a:avLst/>
          </a:prstGeom>
          <a:noFill/>
          <a:ln w="19050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8DDDAE-EF85-3A4D-87CF-CB51D6950223}"/>
              </a:ext>
            </a:extLst>
          </p:cNvPr>
          <p:cNvCxnSpPr/>
          <p:nvPr>
            <p:custDataLst>
              <p:tags r:id="rId12"/>
            </p:custDataLst>
          </p:nvPr>
        </p:nvCxnSpPr>
        <p:spPr bwMode="gray">
          <a:xfrm>
            <a:off x="10133013" y="5472113"/>
            <a:ext cx="231775" cy="0"/>
          </a:xfrm>
          <a:prstGeom prst="line">
            <a:avLst/>
          </a:prstGeom>
          <a:noFill/>
          <a:ln w="19050" cap="rnd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14560DB-5FBF-FD46-AEED-626E15EBF031}"/>
              </a:ext>
            </a:extLst>
          </p:cNvPr>
          <p:cNvCxnSpPr/>
          <p:nvPr>
            <p:custDataLst>
              <p:tags r:id="rId13"/>
            </p:custDataLst>
          </p:nvPr>
        </p:nvCxnSpPr>
        <p:spPr bwMode="gray">
          <a:xfrm>
            <a:off x="10133013" y="5735638"/>
            <a:ext cx="231775" cy="0"/>
          </a:xfrm>
          <a:prstGeom prst="line">
            <a:avLst/>
          </a:prstGeom>
          <a:noFill/>
          <a:ln w="1905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Shape 6">
            <a:extLst>
              <a:ext uri="{FF2B5EF4-FFF2-40B4-BE49-F238E27FC236}">
                <a16:creationId xmlns:a16="http://schemas.microsoft.com/office/drawing/2014/main" id="{2C5812C5-6934-D843-97F2-A6D292AABD0E}"/>
              </a:ext>
            </a:extLst>
          </p:cNvPr>
          <p:cNvSpPr txBox="1">
            <a:spLocks/>
          </p:cNvSpPr>
          <p:nvPr>
            <p:custDataLst>
              <p:tags r:id="rId14"/>
            </p:custDataLst>
          </p:nvPr>
        </p:nvSpPr>
        <p:spPr bwMode="auto">
          <a:xfrm>
            <a:off x="10425113" y="5637213"/>
            <a:ext cx="1377950" cy="21272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ctr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13FBB6DC-F88C-43DA-8A66-FB52B80F364B}" type="datetime'''Sup''''''''''p''''''ly ''T''ot''e''s'' ''''Hr''l''''''''y'">
              <a:rPr lang="en-US" altLang="en-US" sz="1400" smtClean="0">
                <a:sym typeface="Symbol" pitchFamily="2" charset="2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Supply Totes Hrly</a:t>
            </a:fld>
            <a:endParaRPr lang="en-US" sz="1400" kern="0">
              <a:sym typeface="Symbol" pitchFamily="2" charset="2"/>
            </a:endParaRPr>
          </a:p>
        </p:txBody>
      </p:sp>
      <p:sp>
        <p:nvSpPr>
          <p:cNvPr id="78" name="Shape 6">
            <a:extLst>
              <a:ext uri="{FF2B5EF4-FFF2-40B4-BE49-F238E27FC236}">
                <a16:creationId xmlns:a16="http://schemas.microsoft.com/office/drawing/2014/main" id="{D62A58F4-77DC-F644-A270-CA37F6C71E5E}"/>
              </a:ext>
            </a:extLst>
          </p:cNvPr>
          <p:cNvSpPr txBox="1">
            <a:spLocks/>
          </p:cNvSpPr>
          <p:nvPr>
            <p:custDataLst>
              <p:tags r:id="rId15"/>
            </p:custDataLst>
          </p:nvPr>
        </p:nvSpPr>
        <p:spPr bwMode="auto">
          <a:xfrm>
            <a:off x="10425113" y="5110163"/>
            <a:ext cx="698500" cy="21272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ctr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534561C7-19A6-4F39-948B-CFE9E15EC040}" type="datetime'V''''''''o''''''''''''''''l. Hr''''''''''l''y''''''.'''">
              <a:rPr lang="en-US" altLang="en-US" sz="1400" smtClean="0">
                <a:sym typeface="Symbol" pitchFamily="2" charset="2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Vol. Hrly.</a:t>
            </a:fld>
            <a:endParaRPr lang="en-US" sz="1400" kern="0">
              <a:sym typeface="Symbol" pitchFamily="2" charset="2"/>
            </a:endParaRPr>
          </a:p>
        </p:txBody>
      </p:sp>
      <p:sp>
        <p:nvSpPr>
          <p:cNvPr id="74" name="Shape 6">
            <a:extLst>
              <a:ext uri="{FF2B5EF4-FFF2-40B4-BE49-F238E27FC236}">
                <a16:creationId xmlns:a16="http://schemas.microsoft.com/office/drawing/2014/main" id="{FCF1CA0D-0D14-364F-8BC3-27D390C95181}"/>
              </a:ext>
            </a:extLst>
          </p:cNvPr>
          <p:cNvSpPr txBox="1">
            <a:spLocks/>
          </p:cNvSpPr>
          <p:nvPr>
            <p:custDataLst>
              <p:tags r:id="rId16"/>
            </p:custDataLst>
          </p:nvPr>
        </p:nvSpPr>
        <p:spPr bwMode="auto">
          <a:xfrm>
            <a:off x="10425113" y="5373688"/>
            <a:ext cx="1127125" cy="21272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ctr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F6409CA1-92AA-4990-ADB5-13F23DD993FD}" type="datetime'''''O''''''''B ''T''ot''''es ''''''H''''r''l''y.'">
              <a:rPr lang="en-US" altLang="en-US" sz="1400" smtClean="0">
                <a:sym typeface="Symbol" pitchFamily="2" charset="2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OB Totes Hrly.</a:t>
            </a:fld>
            <a:endParaRPr lang="en-US" sz="1400" kern="0">
              <a:sym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3484954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AE5092AE-3780-A541-A58D-DE34046456C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318855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4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AE5092AE-3780-A541-A58D-DE34046456C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54AAB5D6-188C-704C-909C-8F8778E0DA8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F681C7-5622-4C41-8084-C0E50074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Tote flow requirements into and out of Berkshire Grey system  </a:t>
            </a:r>
            <a:br>
              <a:rPr lang="en-US" dirty="0"/>
            </a:br>
            <a:r>
              <a:rPr lang="en-US" dirty="0"/>
              <a:t>6 Stations in Operation</a:t>
            </a: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FA41A347-A02E-CF4E-B8BE-EF6A51E1D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3" b="3504"/>
          <a:stretch/>
        </p:blipFill>
        <p:spPr bwMode="auto">
          <a:xfrm>
            <a:off x="612509" y="1038587"/>
            <a:ext cx="3792514" cy="509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C922804-152B-EE4B-A040-2D6C4777F9BA}"/>
              </a:ext>
            </a:extLst>
          </p:cNvPr>
          <p:cNvGraphicFramePr>
            <a:graphicFrameLocks noGrp="1"/>
          </p:cNvGraphicFramePr>
          <p:nvPr/>
        </p:nvGraphicFramePr>
        <p:xfrm>
          <a:off x="4920400" y="773431"/>
          <a:ext cx="6400674" cy="2406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606">
                  <a:extLst>
                    <a:ext uri="{9D8B030D-6E8A-4147-A177-3AD203B41FA5}">
                      <a16:colId xmlns:a16="http://schemas.microsoft.com/office/drawing/2014/main" val="1203360273"/>
                    </a:ext>
                  </a:extLst>
                </a:gridCol>
                <a:gridCol w="3335042">
                  <a:extLst>
                    <a:ext uri="{9D8B030D-6E8A-4147-A177-3AD203B41FA5}">
                      <a16:colId xmlns:a16="http://schemas.microsoft.com/office/drawing/2014/main" val="2189155047"/>
                    </a:ext>
                  </a:extLst>
                </a:gridCol>
                <a:gridCol w="1320013">
                  <a:extLst>
                    <a:ext uri="{9D8B030D-6E8A-4147-A177-3AD203B41FA5}">
                      <a16:colId xmlns:a16="http://schemas.microsoft.com/office/drawing/2014/main" val="455356365"/>
                    </a:ext>
                  </a:extLst>
                </a:gridCol>
                <a:gridCol w="1320013">
                  <a:extLst>
                    <a:ext uri="{9D8B030D-6E8A-4147-A177-3AD203B41FA5}">
                      <a16:colId xmlns:a16="http://schemas.microsoft.com/office/drawing/2014/main" val="1742905265"/>
                    </a:ext>
                  </a:extLst>
                </a:gridCol>
              </a:tblGrid>
              <a:tr h="345440">
                <a:tc rowSpan="2"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    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Throughput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8194392"/>
                  </a:ext>
                </a:extLst>
              </a:tr>
              <a:tr h="267277">
                <a:tc v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2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Flow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Average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Max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6102183"/>
                  </a:ext>
                </a:extLst>
              </a:tr>
              <a:tr h="44659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Empty order totes from dock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398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(Buffered)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6652461"/>
                  </a:ext>
                </a:extLst>
              </a:tr>
              <a:tr h="44659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Closed order totes to put walls </a:t>
                      </a:r>
                      <a:endParaRPr lang="en-US" sz="1200" b="0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398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477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8179"/>
                  </a:ext>
                </a:extLst>
              </a:tr>
              <a:tr h="44659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Supply totes from sorter </a:t>
                      </a:r>
                      <a:endParaRPr lang="en-US" sz="12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1,844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3,222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5175933"/>
                  </a:ext>
                </a:extLst>
              </a:tr>
              <a:tr h="44659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Used supply totes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1,844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(Buffered)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203654"/>
                  </a:ext>
                </a:extLst>
              </a:tr>
            </a:tbl>
          </a:graphicData>
        </a:graphic>
      </p:graphicFrame>
      <p:pic>
        <p:nvPicPr>
          <p:cNvPr id="7" name="Picture 2" descr="Meijer - Wikipedia">
            <a:extLst>
              <a:ext uri="{FF2B5EF4-FFF2-40B4-BE49-F238E27FC236}">
                <a16:creationId xmlns:a16="http://schemas.microsoft.com/office/drawing/2014/main" id="{D4AD59D9-1E0D-8A4E-AAE4-4723F4570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312" y="161781"/>
            <a:ext cx="926362" cy="35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623BF5-38DC-9C4B-B1C6-A14567DA8B63}"/>
              </a:ext>
            </a:extLst>
          </p:cNvPr>
          <p:cNvSpPr txBox="1"/>
          <p:nvPr/>
        </p:nvSpPr>
        <p:spPr>
          <a:xfrm>
            <a:off x="4806176" y="5790962"/>
            <a:ext cx="6782166" cy="471948"/>
          </a:xfrm>
          <a:prstGeom prst="rect">
            <a:avLst/>
          </a:prstGeom>
          <a:solidFill>
            <a:schemeClr val="bg1"/>
          </a:solidFill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rmAutofit fontScale="85000" lnSpcReduction="20000"/>
          </a:bodyPr>
          <a:lstStyle/>
          <a:p>
            <a:pPr marL="0" marR="0" indent="0" algn="ctr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Requirements derived from historical data </a:t>
            </a:r>
            <a:r>
              <a:rPr kumimoji="0" lang="en-US" sz="1400" b="1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without actual sequencing / batching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, system should be sized appropriately for additional variability </a:t>
            </a:r>
            <a:r>
              <a:rPr lang="en-US" sz="1400" i="1" dirty="0">
                <a:sym typeface="Arial"/>
              </a:rPr>
              <a:t>and </a:t>
            </a:r>
            <a:r>
              <a:rPr kumimoji="0" lang="en-US" sz="1400" b="0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growth, dependent on total DMS capacity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F2608F9B-B23F-C84B-BA43-D00F7F008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436585"/>
              </p:ext>
            </p:extLst>
          </p:nvPr>
        </p:nvGraphicFramePr>
        <p:xfrm>
          <a:off x="4920400" y="3179563"/>
          <a:ext cx="6400674" cy="24061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5606">
                  <a:extLst>
                    <a:ext uri="{9D8B030D-6E8A-4147-A177-3AD203B41FA5}">
                      <a16:colId xmlns:a16="http://schemas.microsoft.com/office/drawing/2014/main" val="1203360273"/>
                    </a:ext>
                  </a:extLst>
                </a:gridCol>
                <a:gridCol w="3335042">
                  <a:extLst>
                    <a:ext uri="{9D8B030D-6E8A-4147-A177-3AD203B41FA5}">
                      <a16:colId xmlns:a16="http://schemas.microsoft.com/office/drawing/2014/main" val="2189155047"/>
                    </a:ext>
                  </a:extLst>
                </a:gridCol>
                <a:gridCol w="1320013">
                  <a:extLst>
                    <a:ext uri="{9D8B030D-6E8A-4147-A177-3AD203B41FA5}">
                      <a16:colId xmlns:a16="http://schemas.microsoft.com/office/drawing/2014/main" val="455356365"/>
                    </a:ext>
                  </a:extLst>
                </a:gridCol>
                <a:gridCol w="1320013">
                  <a:extLst>
                    <a:ext uri="{9D8B030D-6E8A-4147-A177-3AD203B41FA5}">
                      <a16:colId xmlns:a16="http://schemas.microsoft.com/office/drawing/2014/main" val="1742905265"/>
                    </a:ext>
                  </a:extLst>
                </a:gridCol>
              </a:tblGrid>
              <a:tr h="345440">
                <a:tc rowSpan="2">
                  <a:txBody>
                    <a:bodyPr/>
                    <a:lstStyle/>
                    <a:p>
                      <a:endParaRPr lang="en-US" sz="12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       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Throughput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8194392"/>
                  </a:ext>
                </a:extLst>
              </a:tr>
              <a:tr h="267277">
                <a:tc vMerge="1"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lang="en-US" sz="1200" b="1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Flow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Average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200" b="1" i="0" u="none" strike="noStrike" cap="none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Arial"/>
                        </a:rPr>
                        <a:t>Max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96102183"/>
                  </a:ext>
                </a:extLst>
              </a:tr>
              <a:tr h="44659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Empty order totes from dock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468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(Buffered)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6652461"/>
                  </a:ext>
                </a:extLst>
              </a:tr>
              <a:tr h="44659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Closed order totes to put walls </a:t>
                      </a:r>
                      <a:endParaRPr lang="en-US" sz="1200" b="0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468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543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8179"/>
                  </a:ext>
                </a:extLst>
              </a:tr>
              <a:tr h="44659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Supply totes from sorter </a:t>
                      </a:r>
                      <a:endParaRPr lang="en-US" sz="12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2,794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3,915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5175933"/>
                  </a:ext>
                </a:extLst>
              </a:tr>
              <a:tr h="446593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Used supply totes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2,794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(Buffered)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20365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33B36FC-AC17-2244-9CAA-AE4982BA7088}"/>
              </a:ext>
            </a:extLst>
          </p:cNvPr>
          <p:cNvSpPr txBox="1"/>
          <p:nvPr/>
        </p:nvSpPr>
        <p:spPr>
          <a:xfrm>
            <a:off x="4366800" y="1315844"/>
            <a:ext cx="524108" cy="1988913"/>
          </a:xfrm>
          <a:prstGeom prst="rect">
            <a:avLst/>
          </a:prstGeom>
          <a:noFill/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45718" tIns="45718" rIns="45718" bIns="45718" numCol="1" spcCol="38100" rtlCol="0" anchor="ctr">
            <a:normAutofit fontScale="92500" lnSpcReduction="20000"/>
          </a:bodyPr>
          <a:lstStyle/>
          <a:p>
            <a:pPr marL="0" marR="0" indent="0" algn="ctr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8/26/2019 – 9/19/2019</a:t>
            </a:r>
          </a:p>
          <a:p>
            <a:pPr marL="0" marR="0" indent="0" algn="ctr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ym typeface="Arial"/>
              </a:rPr>
              <a:t>8 Stations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13A9A-B5CD-4B42-80E9-264D45CA5152}"/>
              </a:ext>
            </a:extLst>
          </p:cNvPr>
          <p:cNvSpPr txBox="1"/>
          <p:nvPr/>
        </p:nvSpPr>
        <p:spPr>
          <a:xfrm>
            <a:off x="4114800" y="3847171"/>
            <a:ext cx="776108" cy="1988913"/>
          </a:xfrm>
          <a:prstGeom prst="rect">
            <a:avLst/>
          </a:prstGeom>
          <a:noFill/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45718" tIns="45718" rIns="45718" bIns="45718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2/17/2020, 2/26/2020</a:t>
            </a:r>
          </a:p>
          <a:p>
            <a:pPr marL="0" marR="0" indent="0" algn="ctr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>
                <a:sym typeface="Arial"/>
              </a:rPr>
              <a:t>6 Stations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642582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9EDB1-1A86-1141-A412-A9CE9EEEE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72075267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2965-317C-3949-80B8-54DD120F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DF86 System Overview</a:t>
            </a:r>
          </a:p>
        </p:txBody>
      </p:sp>
    </p:spTree>
    <p:extLst>
      <p:ext uri="{BB962C8B-B14F-4D97-AF65-F5344CB8AC3E}">
        <p14:creationId xmlns:p14="http://schemas.microsoft.com/office/powerpoint/2010/main" val="128731468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BC1DE09-1932-0C49-A7E6-562DAF45EA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8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BC1DE09-1932-0C49-A7E6-562DAF45E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36F6AA3-1F5B-9C4C-B5D6-1C343FFC254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/>
            <a:endParaRPr lang="en-US" sz="2400" b="1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02558-7DB6-5142-B341-C393258C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Overview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8E86D-4B10-1A4A-89E3-00F9244F92F2}"/>
              </a:ext>
            </a:extLst>
          </p:cNvPr>
          <p:cNvSpPr txBox="1"/>
          <p:nvPr/>
        </p:nvSpPr>
        <p:spPr>
          <a:xfrm>
            <a:off x="329852" y="917548"/>
            <a:ext cx="3975098" cy="342900"/>
          </a:xfrm>
          <a:prstGeom prst="rect">
            <a:avLst/>
          </a:prstGeom>
          <a:solidFill>
            <a:schemeClr val="bg1"/>
          </a:solidFill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>
                <a:sym typeface="Arial"/>
              </a:rPr>
              <a:t>Dual-Wing Manual Station Overview </a:t>
            </a:r>
            <a:endParaRPr kumimoji="0" 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880274-1A24-AA48-8C06-51BF88B2F028}"/>
              </a:ext>
            </a:extLst>
          </p:cNvPr>
          <p:cNvCxnSpPr>
            <a:cxnSpLocks/>
          </p:cNvCxnSpPr>
          <p:nvPr/>
        </p:nvCxnSpPr>
        <p:spPr>
          <a:xfrm>
            <a:off x="329852" y="1246147"/>
            <a:ext cx="4120911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AC23EE-C69B-8441-A534-B221C787F933}"/>
              </a:ext>
            </a:extLst>
          </p:cNvPr>
          <p:cNvSpPr txBox="1"/>
          <p:nvPr/>
        </p:nvSpPr>
        <p:spPr>
          <a:xfrm>
            <a:off x="4867990" y="917548"/>
            <a:ext cx="3975098" cy="342900"/>
          </a:xfrm>
          <a:prstGeom prst="rect">
            <a:avLst/>
          </a:prstGeom>
          <a:solidFill>
            <a:schemeClr val="bg1"/>
          </a:solidFill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>
                <a:sym typeface="Arial"/>
              </a:rPr>
              <a:t>DF 86 Deployment </a:t>
            </a:r>
            <a:endParaRPr kumimoji="0" 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D0C85E-18E0-A143-B05B-BC303CC754B8}"/>
              </a:ext>
            </a:extLst>
          </p:cNvPr>
          <p:cNvCxnSpPr>
            <a:cxnSpLocks/>
          </p:cNvCxnSpPr>
          <p:nvPr/>
        </p:nvCxnSpPr>
        <p:spPr>
          <a:xfrm>
            <a:off x="4867990" y="1246147"/>
            <a:ext cx="3640592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C6C127B-43D1-7945-8032-20C99B1FDFB1}"/>
              </a:ext>
            </a:extLst>
          </p:cNvPr>
          <p:cNvSpPr/>
          <p:nvPr/>
        </p:nvSpPr>
        <p:spPr>
          <a:xfrm>
            <a:off x="8902285" y="1510230"/>
            <a:ext cx="3122961" cy="4364682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rmAutofit lnSpcReduction="10000"/>
          </a:bodyPr>
          <a:lstStyle/>
          <a:p>
            <a:r>
              <a:rPr lang="en-US" b="1" dirty="0"/>
              <a:t>Deployment / System Overview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entails 8 Dual-Wing Stations deployed in current tote staging area, with supporting tote conveyor (white conveyor)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Leverages existing ART infrastructure for supply and order totes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Dual-Wing stations serve as put wall replacements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Opportunity to expand and/or add robotic picking the future </a:t>
            </a:r>
          </a:p>
          <a:p>
            <a:endParaRPr lang="en-US" dirty="0"/>
          </a:p>
        </p:txBody>
      </p:sp>
      <p:pic>
        <p:nvPicPr>
          <p:cNvPr id="20" name="Picture 2" descr="Meijer - Wikipedia">
            <a:extLst>
              <a:ext uri="{FF2B5EF4-FFF2-40B4-BE49-F238E27FC236}">
                <a16:creationId xmlns:a16="http://schemas.microsoft.com/office/drawing/2014/main" id="{AA2DBDB0-3846-5A4E-9E53-4B5113F74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312" y="161781"/>
            <a:ext cx="926362" cy="35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7F83FD-5EEA-6740-A9DB-52952054B3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649" t="4535" r="8952"/>
          <a:stretch/>
        </p:blipFill>
        <p:spPr>
          <a:xfrm>
            <a:off x="4867990" y="1510229"/>
            <a:ext cx="3640592" cy="4364680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9D72620B-7C6C-5947-907B-DE1C38EA9B9C}"/>
              </a:ext>
            </a:extLst>
          </p:cNvPr>
          <p:cNvSpPr/>
          <p:nvPr/>
        </p:nvSpPr>
        <p:spPr>
          <a:xfrm>
            <a:off x="5293687" y="2854974"/>
            <a:ext cx="1004341" cy="749508"/>
          </a:xfrm>
          <a:prstGeom prst="rightArrow">
            <a:avLst/>
          </a:prstGeom>
          <a:solidFill>
            <a:srgbClr val="E9EAEB"/>
          </a:solidFill>
          <a:ln w="28575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 fontScale="62500" lnSpcReduction="2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/>
              <a:t>Supply Totes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/>
              <a:t>Arrive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1EE426C-4FBE-BE40-B65E-8477EBB42C72}"/>
              </a:ext>
            </a:extLst>
          </p:cNvPr>
          <p:cNvSpPr/>
          <p:nvPr/>
        </p:nvSpPr>
        <p:spPr>
          <a:xfrm flipH="1">
            <a:off x="5654848" y="5403303"/>
            <a:ext cx="1005840" cy="749508"/>
          </a:xfrm>
          <a:prstGeom prst="rightArrow">
            <a:avLst/>
          </a:prstGeom>
          <a:solidFill>
            <a:srgbClr val="E9EAEB"/>
          </a:solidFill>
          <a:ln w="28575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 fontScale="62500" lnSpcReduction="2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/>
              <a:t>Supply Totes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/>
              <a:t>Depart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81AF64D-5F30-444C-9A8A-8470137D364B}"/>
              </a:ext>
            </a:extLst>
          </p:cNvPr>
          <p:cNvSpPr/>
          <p:nvPr/>
        </p:nvSpPr>
        <p:spPr>
          <a:xfrm rot="16200000">
            <a:off x="7592939" y="2579067"/>
            <a:ext cx="749509" cy="875403"/>
          </a:xfrm>
          <a:prstGeom prst="rightArrow">
            <a:avLst/>
          </a:prstGeom>
          <a:solidFill>
            <a:srgbClr val="E9EAEB"/>
          </a:solidFill>
          <a:ln w="28575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 fontScale="925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b="1"/>
              <a:t>OB Totes Depart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D3526679-C774-2641-959B-5C6381241BC0}"/>
              </a:ext>
            </a:extLst>
          </p:cNvPr>
          <p:cNvSpPr/>
          <p:nvPr/>
        </p:nvSpPr>
        <p:spPr>
          <a:xfrm rot="16200000">
            <a:off x="7465523" y="4898145"/>
            <a:ext cx="1004341" cy="875403"/>
          </a:xfrm>
          <a:prstGeom prst="rightArrow">
            <a:avLst/>
          </a:prstGeom>
          <a:solidFill>
            <a:srgbClr val="E9EAEB"/>
          </a:solidFill>
          <a:ln w="28575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b="1"/>
              <a:t>OB Totes Enter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EABED7-4176-0E4E-AD89-B15FCAC048E0}"/>
              </a:ext>
            </a:extLst>
          </p:cNvPr>
          <p:cNvSpPr/>
          <p:nvPr/>
        </p:nvSpPr>
        <p:spPr>
          <a:xfrm>
            <a:off x="6836423" y="3064836"/>
            <a:ext cx="816965" cy="364163"/>
          </a:xfrm>
          <a:prstGeom prst="rect">
            <a:avLst/>
          </a:prstGeom>
          <a:solidFill>
            <a:srgbClr val="E9EAEB"/>
          </a:solidFill>
          <a:ln w="28575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b="1"/>
              <a:t>Tote Workstations</a:t>
            </a:r>
          </a:p>
        </p:txBody>
      </p:sp>
      <p:pic>
        <p:nvPicPr>
          <p:cNvPr id="18" name="Picture 17" descr="A picture containing table, bed&#10;&#10;Description automatically generated">
            <a:extLst>
              <a:ext uri="{FF2B5EF4-FFF2-40B4-BE49-F238E27FC236}">
                <a16:creationId xmlns:a16="http://schemas.microsoft.com/office/drawing/2014/main" id="{CD4B81C3-FDD1-8E41-905E-3BCAAD696EC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r="22742"/>
          <a:stretch/>
        </p:blipFill>
        <p:spPr>
          <a:xfrm>
            <a:off x="329852" y="1378006"/>
            <a:ext cx="4120911" cy="2894798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C1551637-5903-994D-9415-889F07BC1309}"/>
              </a:ext>
            </a:extLst>
          </p:cNvPr>
          <p:cNvSpPr/>
          <p:nvPr/>
        </p:nvSpPr>
        <p:spPr>
          <a:xfrm>
            <a:off x="2534879" y="1296279"/>
            <a:ext cx="273607" cy="273607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30496B-8F46-5C4D-A7DC-C081FFF54938}"/>
              </a:ext>
            </a:extLst>
          </p:cNvPr>
          <p:cNvSpPr/>
          <p:nvPr/>
        </p:nvSpPr>
        <p:spPr>
          <a:xfrm>
            <a:off x="2534878" y="2301632"/>
            <a:ext cx="273607" cy="273607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594D967-CEDE-4A4A-8A3B-C52BC3AAE82E}"/>
              </a:ext>
            </a:extLst>
          </p:cNvPr>
          <p:cNvSpPr/>
          <p:nvPr/>
        </p:nvSpPr>
        <p:spPr>
          <a:xfrm>
            <a:off x="3286818" y="2823899"/>
            <a:ext cx="273607" cy="273607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D7D49B-B906-0748-B320-F30CE5C4CFFB}"/>
              </a:ext>
            </a:extLst>
          </p:cNvPr>
          <p:cNvSpPr/>
          <p:nvPr/>
        </p:nvSpPr>
        <p:spPr>
          <a:xfrm>
            <a:off x="1314583" y="3683063"/>
            <a:ext cx="273607" cy="273607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3330DAD-63EC-4841-842F-ADCAE8C77982}"/>
              </a:ext>
            </a:extLst>
          </p:cNvPr>
          <p:cNvSpPr/>
          <p:nvPr/>
        </p:nvSpPr>
        <p:spPr>
          <a:xfrm>
            <a:off x="1314583" y="2026040"/>
            <a:ext cx="273607" cy="273607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>
                <a:solidFill>
                  <a:srgbClr val="000000"/>
                </a:solidFill>
              </a:rPr>
              <a:t>3</a:t>
            </a:r>
          </a:p>
        </p:txBody>
      </p:sp>
      <p:graphicFrame>
        <p:nvGraphicFramePr>
          <p:cNvPr id="31" name="Table 14">
            <a:extLst>
              <a:ext uri="{FF2B5EF4-FFF2-40B4-BE49-F238E27FC236}">
                <a16:creationId xmlns:a16="http://schemas.microsoft.com/office/drawing/2014/main" id="{1E8A8AEE-5C29-3F4B-87E1-5C641D229C52}"/>
              </a:ext>
            </a:extLst>
          </p:cNvPr>
          <p:cNvGraphicFramePr>
            <a:graphicFrameLocks noGrp="1"/>
          </p:cNvGraphicFramePr>
          <p:nvPr/>
        </p:nvGraphicFramePr>
        <p:xfrm>
          <a:off x="304385" y="4337317"/>
          <a:ext cx="4240722" cy="20055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094">
                  <a:extLst>
                    <a:ext uri="{9D8B030D-6E8A-4147-A177-3AD203B41FA5}">
                      <a16:colId xmlns:a16="http://schemas.microsoft.com/office/drawing/2014/main" val="4273676247"/>
                    </a:ext>
                  </a:extLst>
                </a:gridCol>
                <a:gridCol w="3940628">
                  <a:extLst>
                    <a:ext uri="{9D8B030D-6E8A-4147-A177-3AD203B41FA5}">
                      <a16:colId xmlns:a16="http://schemas.microsoft.com/office/drawing/2014/main" val="2101685285"/>
                    </a:ext>
                  </a:extLst>
                </a:gridCol>
              </a:tblGrid>
              <a:tr h="316969"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Totes fed to stations via BG conveyor network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5755070"/>
                  </a:ext>
                </a:extLst>
              </a:tr>
              <a:tr h="316969"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Operator places </a:t>
                      </a:r>
                      <a:r>
                        <a:rPr lang="en-US" sz="1200" err="1"/>
                        <a:t>mPacks</a:t>
                      </a:r>
                      <a:r>
                        <a:rPr lang="en-US" sz="1200"/>
                        <a:t> to intermediate conveyors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5047915"/>
                  </a:ext>
                </a:extLst>
              </a:tr>
              <a:tr h="316969"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Intermediate conveyors transfer </a:t>
                      </a:r>
                      <a:r>
                        <a:rPr lang="en-US" sz="1200" err="1"/>
                        <a:t>mPacks</a:t>
                      </a:r>
                      <a:r>
                        <a:rPr lang="en-US" sz="1200"/>
                        <a:t> to shuttles, shuttles deposit to totes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4746543"/>
                  </a:ext>
                </a:extLst>
              </a:tr>
              <a:tr h="316969"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Completed store totes ejected and sent to closing stations 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9379126"/>
                  </a:ext>
                </a:extLst>
              </a:tr>
              <a:tr h="316969">
                <a:tc>
                  <a:txBody>
                    <a:bodyPr/>
                    <a:lstStyle/>
                    <a:p>
                      <a:pPr algn="l"/>
                      <a:endParaRPr lang="en-US" sz="14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/>
                        <a:t>Supply totes leave station and route to additional stations or return to storage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7492662"/>
                  </a:ext>
                </a:extLst>
              </a:tr>
            </a:tbl>
          </a:graphicData>
        </a:graphic>
      </p:graphicFrame>
      <p:sp>
        <p:nvSpPr>
          <p:cNvPr id="32" name="Oval 31">
            <a:extLst>
              <a:ext uri="{FF2B5EF4-FFF2-40B4-BE49-F238E27FC236}">
                <a16:creationId xmlns:a16="http://schemas.microsoft.com/office/drawing/2014/main" id="{3F64569A-49E9-DC43-9194-BE01D480B998}"/>
              </a:ext>
            </a:extLst>
          </p:cNvPr>
          <p:cNvSpPr/>
          <p:nvPr/>
        </p:nvSpPr>
        <p:spPr>
          <a:xfrm>
            <a:off x="329852" y="4366501"/>
            <a:ext cx="217286" cy="217286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73558BD-6464-AA4F-B3C3-B7DCBA198599}"/>
              </a:ext>
            </a:extLst>
          </p:cNvPr>
          <p:cNvSpPr/>
          <p:nvPr/>
        </p:nvSpPr>
        <p:spPr>
          <a:xfrm>
            <a:off x="329852" y="4707160"/>
            <a:ext cx="217286" cy="217286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67D94C4-BBAE-E248-8321-32249ACFBB88}"/>
              </a:ext>
            </a:extLst>
          </p:cNvPr>
          <p:cNvSpPr/>
          <p:nvPr/>
        </p:nvSpPr>
        <p:spPr>
          <a:xfrm>
            <a:off x="329852" y="5047819"/>
            <a:ext cx="217286" cy="217286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FDBFDAC-738C-3445-862F-4EF3CA43B741}"/>
              </a:ext>
            </a:extLst>
          </p:cNvPr>
          <p:cNvSpPr/>
          <p:nvPr/>
        </p:nvSpPr>
        <p:spPr>
          <a:xfrm>
            <a:off x="329852" y="5503178"/>
            <a:ext cx="217286" cy="217286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005F7A5-7AFB-6D41-A540-BEA7483553A5}"/>
              </a:ext>
            </a:extLst>
          </p:cNvPr>
          <p:cNvSpPr/>
          <p:nvPr/>
        </p:nvSpPr>
        <p:spPr>
          <a:xfrm>
            <a:off x="329852" y="5958537"/>
            <a:ext cx="217286" cy="217286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9418CD8-14F8-C548-BE7B-42CD5407B778}"/>
              </a:ext>
            </a:extLst>
          </p:cNvPr>
          <p:cNvSpPr/>
          <p:nvPr/>
        </p:nvSpPr>
        <p:spPr>
          <a:xfrm>
            <a:off x="3896418" y="1658487"/>
            <a:ext cx="273607" cy="273607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>
                <a:solidFill>
                  <a:srgbClr val="00000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7823781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2965-317C-3949-80B8-54DD120F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 Integration Needs</a:t>
            </a:r>
          </a:p>
        </p:txBody>
      </p:sp>
    </p:spTree>
    <p:extLst>
      <p:ext uri="{BB962C8B-B14F-4D97-AF65-F5344CB8AC3E}">
        <p14:creationId xmlns:p14="http://schemas.microsoft.com/office/powerpoint/2010/main" val="200230448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DC28152-2765-BC45-9B56-E2194AE3DCB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DC28152-2765-BC45-9B56-E2194AE3DC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8610DC7-E2A3-204C-919F-D479AABFDDC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/>
            <a:endParaRPr lang="en-US" sz="2400" b="1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EB1CA-3CFB-FB4E-9A5C-8DAE9CE9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 Integration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9CD7D-155E-334B-AD5A-012828089FD6}"/>
              </a:ext>
            </a:extLst>
          </p:cNvPr>
          <p:cNvSpPr txBox="1"/>
          <p:nvPr/>
        </p:nvSpPr>
        <p:spPr>
          <a:xfrm>
            <a:off x="8928891" y="1323078"/>
            <a:ext cx="2945783" cy="3095296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rmAutofit/>
          </a:bodyPr>
          <a:lstStyle/>
          <a:p>
            <a:pPr marL="2857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0" lang="en-US" sz="11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Ethernet</a:t>
            </a:r>
          </a:p>
          <a:p>
            <a:pPr marL="285750" lvl="8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Sockets-Based</a:t>
            </a:r>
          </a:p>
          <a:p>
            <a:pPr marL="468630" lvl="2" indent="-285750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kumimoji="0" lang="en-US" sz="110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TCP</a:t>
            </a:r>
          </a:p>
          <a:p>
            <a:pPr marL="468630" lvl="1" indent="-285750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100">
                <a:solidFill>
                  <a:schemeClr val="tx1"/>
                </a:solidFill>
              </a:rPr>
              <a:t>UDP</a:t>
            </a: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0" lang="en-US" sz="11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Event-Based</a:t>
            </a:r>
          </a:p>
          <a:p>
            <a:pPr marL="468630" lvl="1" indent="-285750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100">
                <a:solidFill>
                  <a:schemeClr val="tx1"/>
                </a:solidFill>
              </a:rPr>
              <a:t>Kafka</a:t>
            </a:r>
          </a:p>
          <a:p>
            <a:pPr marL="468630" lvl="1" indent="-285750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100" err="1">
                <a:solidFill>
                  <a:schemeClr val="tx1"/>
                </a:solidFill>
              </a:rPr>
              <a:t>ZeroMQ</a:t>
            </a:r>
            <a:endParaRPr lang="en-US" sz="1100">
              <a:solidFill>
                <a:schemeClr val="tx1"/>
              </a:solidFill>
            </a:endParaRP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Request-Response</a:t>
            </a:r>
          </a:p>
          <a:p>
            <a:pPr marL="468630" lvl="1" indent="-285750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100">
                <a:solidFill>
                  <a:schemeClr val="tx1"/>
                </a:solidFill>
              </a:rPr>
              <a:t>JSON RPC</a:t>
            </a:r>
          </a:p>
          <a:p>
            <a:pPr marL="468630" lvl="1" indent="-285750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100">
                <a:solidFill>
                  <a:schemeClr val="tx1"/>
                </a:solidFill>
              </a:rPr>
              <a:t>XML RPC</a:t>
            </a:r>
          </a:p>
          <a:p>
            <a:pPr marL="468630" lvl="1" indent="-285750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100">
                <a:solidFill>
                  <a:schemeClr val="tx1"/>
                </a:solidFill>
              </a:rPr>
              <a:t>Protobuf3 </a:t>
            </a:r>
            <a:r>
              <a:rPr lang="en-US" sz="1100" err="1">
                <a:solidFill>
                  <a:schemeClr val="tx1"/>
                </a:solidFill>
              </a:rPr>
              <a:t>gRPC</a:t>
            </a:r>
            <a:endParaRPr lang="en-US" sz="1100">
              <a:solidFill>
                <a:schemeClr val="tx1"/>
              </a:solidFill>
            </a:endParaRP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Query API</a:t>
            </a:r>
          </a:p>
          <a:p>
            <a:pPr marL="468630" lvl="1" indent="-285750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100">
                <a:solidFill>
                  <a:schemeClr val="tx1"/>
                </a:solidFill>
              </a:rPr>
              <a:t>REST</a:t>
            </a:r>
          </a:p>
          <a:p>
            <a:pPr marL="468630" lvl="1" indent="-285750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100" err="1">
                <a:solidFill>
                  <a:schemeClr val="tx1"/>
                </a:solidFill>
              </a:rPr>
              <a:t>GraphQL</a:t>
            </a:r>
            <a:endParaRPr lang="en-US" sz="110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78E5B3-4A6F-4745-809F-FDC7DCD7FE27}"/>
              </a:ext>
            </a:extLst>
          </p:cNvPr>
          <p:cNvSpPr txBox="1"/>
          <p:nvPr/>
        </p:nvSpPr>
        <p:spPr>
          <a:xfrm>
            <a:off x="329852" y="773431"/>
            <a:ext cx="8027070" cy="342900"/>
          </a:xfrm>
          <a:prstGeom prst="rect">
            <a:avLst/>
          </a:prstGeom>
          <a:solidFill>
            <a:schemeClr val="bg1"/>
          </a:solidFill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>
                <a:sym typeface="Arial"/>
              </a:rPr>
              <a:t>Material / Data Flow </a:t>
            </a:r>
          </a:p>
          <a:p>
            <a:pPr marL="0" marR="0" indent="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>
                <a:solidFill>
                  <a:schemeClr val="accent2">
                    <a:lumMod val="40000"/>
                    <a:lumOff val="60000"/>
                  </a:schemeClr>
                </a:solidFill>
                <a:sym typeface="Arial"/>
              </a:rPr>
              <a:t>(White / Blue Boxes, respectively)</a:t>
            </a:r>
            <a:endParaRPr kumimoji="0" lang="en-US" sz="1400" b="1" i="0" u="none" strike="noStrike" cap="none" spc="0" normalizeH="0" baseline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sym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299C299-FFED-0C43-A1F0-5F7A6BD9278E}"/>
              </a:ext>
            </a:extLst>
          </p:cNvPr>
          <p:cNvCxnSpPr>
            <a:cxnSpLocks/>
          </p:cNvCxnSpPr>
          <p:nvPr/>
        </p:nvCxnSpPr>
        <p:spPr>
          <a:xfrm>
            <a:off x="329852" y="1246147"/>
            <a:ext cx="8304862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A6B5A2F-62DC-9146-9191-8BBBB57200CC}"/>
              </a:ext>
            </a:extLst>
          </p:cNvPr>
          <p:cNvSpPr txBox="1"/>
          <p:nvPr/>
        </p:nvSpPr>
        <p:spPr>
          <a:xfrm>
            <a:off x="8831484" y="773431"/>
            <a:ext cx="3055715" cy="342900"/>
          </a:xfrm>
          <a:prstGeom prst="rect">
            <a:avLst/>
          </a:prstGeom>
          <a:solidFill>
            <a:schemeClr val="bg1"/>
          </a:solidFill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>
                <a:sym typeface="Arial"/>
              </a:rPr>
              <a:t>Protocols currently supported by BG abstraction layer</a:t>
            </a:r>
            <a:endParaRPr kumimoji="0" lang="en-US" sz="1400" b="1" i="0" u="none" strike="noStrike" cap="none" spc="0" normalizeH="0" baseline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sym typeface="Arial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29295E-DF1B-5A48-9DC3-1A1C58C0EF25}"/>
              </a:ext>
            </a:extLst>
          </p:cNvPr>
          <p:cNvCxnSpPr>
            <a:cxnSpLocks/>
          </p:cNvCxnSpPr>
          <p:nvPr/>
        </p:nvCxnSpPr>
        <p:spPr>
          <a:xfrm>
            <a:off x="8916366" y="1246147"/>
            <a:ext cx="2970834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DD4F5B3-EF5E-134B-923A-128A58E4849C}"/>
              </a:ext>
            </a:extLst>
          </p:cNvPr>
          <p:cNvSpPr txBox="1"/>
          <p:nvPr/>
        </p:nvSpPr>
        <p:spPr>
          <a:xfrm>
            <a:off x="8831484" y="4568282"/>
            <a:ext cx="3055715" cy="342900"/>
          </a:xfrm>
          <a:prstGeom prst="rect">
            <a:avLst/>
          </a:prstGeom>
          <a:solidFill>
            <a:schemeClr val="bg1"/>
          </a:solidFill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>
                <a:sym typeface="Arial"/>
              </a:rPr>
              <a:t>Example topics to be covered during design phase </a:t>
            </a:r>
            <a:endParaRPr kumimoji="0" lang="en-US" sz="1400" b="1" i="0" u="none" strike="noStrike" cap="none" spc="0" normalizeH="0" baseline="0">
              <a:ln>
                <a:noFill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uFillTx/>
              <a:sym typeface="Arial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BDB26B0-0026-D941-A40C-06E4B4C8A64D}"/>
              </a:ext>
            </a:extLst>
          </p:cNvPr>
          <p:cNvCxnSpPr>
            <a:cxnSpLocks/>
          </p:cNvCxnSpPr>
          <p:nvPr/>
        </p:nvCxnSpPr>
        <p:spPr>
          <a:xfrm>
            <a:off x="8916366" y="4988112"/>
            <a:ext cx="2970834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3882DC2-E457-B84C-B789-3B3B1D2A5B01}"/>
              </a:ext>
            </a:extLst>
          </p:cNvPr>
          <p:cNvSpPr txBox="1"/>
          <p:nvPr/>
        </p:nvSpPr>
        <p:spPr>
          <a:xfrm>
            <a:off x="8928891" y="5044610"/>
            <a:ext cx="2945783" cy="1318153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rmAutofit/>
          </a:bodyPr>
          <a:lstStyle/>
          <a:p>
            <a:pPr marL="2857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0" lang="en-US" sz="11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Label Printing </a:t>
            </a: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100">
                <a:sym typeface="Arial"/>
              </a:rPr>
              <a:t>Exception handling </a:t>
            </a:r>
          </a:p>
          <a:p>
            <a:pPr marL="7429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>
                <a:sym typeface="Arial"/>
              </a:rPr>
              <a:t>No order for tote</a:t>
            </a:r>
          </a:p>
          <a:p>
            <a:pPr marL="7429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>
                <a:sym typeface="Arial"/>
              </a:rPr>
              <a:t>No empty order tote positions available</a:t>
            </a:r>
          </a:p>
          <a:p>
            <a:pPr marL="742950" lvl="2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sym typeface="Arial"/>
              </a:rPr>
              <a:t>Unknow</a:t>
            </a:r>
            <a:r>
              <a:rPr lang="en-US" sz="1100">
                <a:sym typeface="Arial"/>
              </a:rPr>
              <a:t>n supply tote </a:t>
            </a:r>
            <a:endParaRPr lang="en-US" sz="1100">
              <a:solidFill>
                <a:schemeClr val="tx1"/>
              </a:solidFill>
            </a:endParaRPr>
          </a:p>
        </p:txBody>
      </p:sp>
      <p:pic>
        <p:nvPicPr>
          <p:cNvPr id="23568" name="Picture 16">
            <a:extLst>
              <a:ext uri="{FF2B5EF4-FFF2-40B4-BE49-F238E27FC236}">
                <a16:creationId xmlns:a16="http://schemas.microsoft.com/office/drawing/2014/main" id="{32B97C55-8E28-854E-ACB8-194F7684F1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9" t="4685" r="3345" b="4100"/>
          <a:stretch/>
        </p:blipFill>
        <p:spPr bwMode="auto">
          <a:xfrm>
            <a:off x="303329" y="1379673"/>
            <a:ext cx="8331386" cy="501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89929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35CCBDC-F4C2-BF48-B28C-D8658C7ECD7F}"/>
              </a:ext>
            </a:extLst>
          </p:cNvPr>
          <p:cNvGraphicFramePr>
            <a:graphicFrameLocks noGrp="1"/>
          </p:cNvGraphicFramePr>
          <p:nvPr/>
        </p:nvGraphicFramePr>
        <p:xfrm>
          <a:off x="1217794" y="985161"/>
          <a:ext cx="9756411" cy="4887678"/>
        </p:xfrm>
        <a:graphic>
          <a:graphicData uri="http://schemas.openxmlformats.org/drawingml/2006/table">
            <a:tbl>
              <a:tblPr/>
              <a:tblGrid>
                <a:gridCol w="675609">
                  <a:extLst>
                    <a:ext uri="{9D8B030D-6E8A-4147-A177-3AD203B41FA5}">
                      <a16:colId xmlns:a16="http://schemas.microsoft.com/office/drawing/2014/main" val="3735846861"/>
                    </a:ext>
                  </a:extLst>
                </a:gridCol>
                <a:gridCol w="1273543">
                  <a:extLst>
                    <a:ext uri="{9D8B030D-6E8A-4147-A177-3AD203B41FA5}">
                      <a16:colId xmlns:a16="http://schemas.microsoft.com/office/drawing/2014/main" val="2836005479"/>
                    </a:ext>
                  </a:extLst>
                </a:gridCol>
                <a:gridCol w="440957">
                  <a:extLst>
                    <a:ext uri="{9D8B030D-6E8A-4147-A177-3AD203B41FA5}">
                      <a16:colId xmlns:a16="http://schemas.microsoft.com/office/drawing/2014/main" val="1510549020"/>
                    </a:ext>
                  </a:extLst>
                </a:gridCol>
                <a:gridCol w="417444">
                  <a:extLst>
                    <a:ext uri="{9D8B030D-6E8A-4147-A177-3AD203B41FA5}">
                      <a16:colId xmlns:a16="http://schemas.microsoft.com/office/drawing/2014/main" val="2485948744"/>
                    </a:ext>
                  </a:extLst>
                </a:gridCol>
                <a:gridCol w="477078">
                  <a:extLst>
                    <a:ext uri="{9D8B030D-6E8A-4147-A177-3AD203B41FA5}">
                      <a16:colId xmlns:a16="http://schemas.microsoft.com/office/drawing/2014/main" val="1675829176"/>
                    </a:ext>
                  </a:extLst>
                </a:gridCol>
                <a:gridCol w="1033670">
                  <a:extLst>
                    <a:ext uri="{9D8B030D-6E8A-4147-A177-3AD203B41FA5}">
                      <a16:colId xmlns:a16="http://schemas.microsoft.com/office/drawing/2014/main" val="86361262"/>
                    </a:ext>
                  </a:extLst>
                </a:gridCol>
                <a:gridCol w="2784808">
                  <a:extLst>
                    <a:ext uri="{9D8B030D-6E8A-4147-A177-3AD203B41FA5}">
                      <a16:colId xmlns:a16="http://schemas.microsoft.com/office/drawing/2014/main" val="1896287145"/>
                    </a:ext>
                  </a:extLst>
                </a:gridCol>
                <a:gridCol w="2653302">
                  <a:extLst>
                    <a:ext uri="{9D8B030D-6E8A-4147-A177-3AD203B41FA5}">
                      <a16:colId xmlns:a16="http://schemas.microsoft.com/office/drawing/2014/main" val="1295983590"/>
                    </a:ext>
                  </a:extLst>
                </a:gridCol>
              </a:tblGrid>
              <a:tr h="39916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Area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Message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Direction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Trigger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Purpose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DB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519058"/>
                  </a:ext>
                </a:extLst>
              </a:tr>
              <a:tr h="459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Admin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Heartbeat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BG</a:t>
                      </a:r>
                    </a:p>
                  </a:txBody>
                  <a:tcPr marL="9216" marR="9216" marT="92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&lt;--&gt;</a:t>
                      </a:r>
                    </a:p>
                  </a:txBody>
                  <a:tcPr marL="9216" marR="9216" marT="9216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WCS</a:t>
                      </a:r>
                    </a:p>
                  </a:txBody>
                  <a:tcPr marL="9216" marR="9216" marT="9216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Fixed Interval</a:t>
                      </a:r>
                    </a:p>
                  </a:txBody>
                  <a:tcPr marL="9216" marR="9216" marT="92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Used to keep the connection between the RSR and the WCS alive.  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3828879"/>
                  </a:ext>
                </a:extLst>
              </a:tr>
              <a:tr h="459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Admin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Cell Status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BG</a:t>
                      </a:r>
                    </a:p>
                  </a:txBody>
                  <a:tcPr marL="9216" marR="9216" marT="92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---&gt;</a:t>
                      </a:r>
                    </a:p>
                  </a:txBody>
                  <a:tcPr marL="9216" marR="9216" marT="9216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WCS</a:t>
                      </a:r>
                    </a:p>
                  </a:txBody>
                  <a:tcPr marL="9216" marR="9216" marT="9216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Status change</a:t>
                      </a:r>
                    </a:p>
                  </a:txBody>
                  <a:tcPr marL="9216" marR="9216" marT="92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Indicates operational status of a specific RSR unit 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Information typically used by WCS to understand station availability 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479854"/>
                  </a:ext>
                </a:extLst>
              </a:tr>
              <a:tr h="6889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Inbound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Supply Tote Notification 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BG</a:t>
                      </a:r>
                    </a:p>
                  </a:txBody>
                  <a:tcPr marL="9216" marR="9216" marT="92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&lt;---</a:t>
                      </a:r>
                    </a:p>
                  </a:txBody>
                  <a:tcPr marL="9216" marR="9216" marT="9216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WCS</a:t>
                      </a:r>
                    </a:p>
                  </a:txBody>
                  <a:tcPr marL="9216" marR="9216" marT="9216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Tote sent to BG</a:t>
                      </a:r>
                    </a:p>
                  </a:txBody>
                  <a:tcPr marL="9216" marR="9216" marT="92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Notify BG of inbound supply tote 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578243"/>
                  </a:ext>
                </a:extLst>
              </a:tr>
              <a:tr h="6889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Inbound 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Store Tote Assignment 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BG</a:t>
                      </a:r>
                    </a:p>
                  </a:txBody>
                  <a:tcPr marL="9216" marR="9216" marT="92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&lt;---</a:t>
                      </a:r>
                    </a:p>
                  </a:txBody>
                  <a:tcPr marL="9216" marR="9216" marT="9216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WCS</a:t>
                      </a:r>
                    </a:p>
                  </a:txBody>
                  <a:tcPr marL="9216" marR="9216" marT="9216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 tote assigned for fulfilment </a:t>
                      </a:r>
                    </a:p>
                  </a:txBody>
                  <a:tcPr marL="9216" marR="9216" marT="92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Notify BG of order tote requirements 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006701"/>
                  </a:ext>
                </a:extLst>
              </a:tr>
              <a:tr h="81430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Inbound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 Information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BG</a:t>
                      </a:r>
                    </a:p>
                  </a:txBody>
                  <a:tcPr marL="9216" marR="9216" marT="92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&lt;---</a:t>
                      </a:r>
                    </a:p>
                  </a:txBody>
                  <a:tcPr marL="9216" marR="9216" marT="9216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WCS</a:t>
                      </a:r>
                    </a:p>
                  </a:txBody>
                  <a:tcPr marL="9216" marR="9216" marT="9216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Item data modified</a:t>
                      </a:r>
                    </a:p>
                  </a:txBody>
                  <a:tcPr marL="9216" marR="9216" marT="92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Conveys information about items to be picked by the RSR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Includes robotic picking compatibility</a:t>
                      </a:r>
                      <a:b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Sent per Item, or possibly included in Container assignment (when header processed?)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821252"/>
                  </a:ext>
                </a:extLst>
              </a:tr>
              <a:tr h="459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Outbound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Container Status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BG</a:t>
                      </a:r>
                    </a:p>
                  </a:txBody>
                  <a:tcPr marL="9216" marR="9216" marT="92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---&gt;</a:t>
                      </a:r>
                    </a:p>
                  </a:txBody>
                  <a:tcPr marL="9216" marR="9216" marT="9216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WCS</a:t>
                      </a:r>
                    </a:p>
                  </a:txBody>
                  <a:tcPr marL="9216" marR="9216" marT="9216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New container</a:t>
                      </a:r>
                    </a:p>
                  </a:txBody>
                  <a:tcPr marL="9216" marR="9216" marT="92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Updates information about an outbound container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439665"/>
                  </a:ext>
                </a:extLst>
              </a:tr>
              <a:tr h="459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Outbound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 Update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BG</a:t>
                      </a:r>
                    </a:p>
                  </a:txBody>
                  <a:tcPr marL="9216" marR="9216" marT="92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---&gt;</a:t>
                      </a:r>
                    </a:p>
                  </a:txBody>
                  <a:tcPr marL="9216" marR="9216" marT="9216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WCS</a:t>
                      </a:r>
                    </a:p>
                  </a:txBody>
                  <a:tcPr marL="9216" marR="9216" marT="9216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Picks / puts</a:t>
                      </a:r>
                    </a:p>
                  </a:txBody>
                  <a:tcPr marL="9216" marR="9216" marT="92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Describes progess in fulfilling requested order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597291"/>
                  </a:ext>
                </a:extLst>
              </a:tr>
              <a:tr h="459276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Outbound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Store Tote Complete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BG</a:t>
                      </a:r>
                    </a:p>
                  </a:txBody>
                  <a:tcPr marL="9216" marR="9216" marT="92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---&gt;</a:t>
                      </a:r>
                    </a:p>
                  </a:txBody>
                  <a:tcPr marL="9216" marR="9216" marT="9216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WCS</a:t>
                      </a:r>
                    </a:p>
                  </a:txBody>
                  <a:tcPr marL="9216" marR="9216" marT="9216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Container completed</a:t>
                      </a:r>
                    </a:p>
                  </a:txBody>
                  <a:tcPr marL="9216" marR="9216" marT="921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Indicates that BG has completed processing the Store Tote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216" marR="9216" marT="92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387310"/>
                  </a:ext>
                </a:extLst>
              </a:tr>
            </a:tbl>
          </a:graphicData>
        </a:graphic>
      </p:graphicFrame>
      <p:sp>
        <p:nvSpPr>
          <p:cNvPr id="4" name="Title 6">
            <a:extLst>
              <a:ext uri="{FF2B5EF4-FFF2-40B4-BE49-F238E27FC236}">
                <a16:creationId xmlns:a16="http://schemas.microsoft.com/office/drawing/2014/main" id="{772D7778-F1F3-814C-B781-6B24F1D304CB}"/>
              </a:ext>
            </a:extLst>
          </p:cNvPr>
          <p:cNvSpPr txBox="1">
            <a:spLocks/>
          </p:cNvSpPr>
          <p:nvPr/>
        </p:nvSpPr>
        <p:spPr>
          <a:xfrm>
            <a:off x="329852" y="327664"/>
            <a:ext cx="11544822" cy="8915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ln>
                  <a:noFill/>
                </a:ln>
                <a:solidFill>
                  <a:srgbClr val="1A1918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kern="0"/>
              <a:t>Standard RSR Interfaces</a:t>
            </a:r>
          </a:p>
        </p:txBody>
      </p:sp>
    </p:spTree>
    <p:extLst>
      <p:ext uri="{BB962C8B-B14F-4D97-AF65-F5344CB8AC3E}">
        <p14:creationId xmlns:p14="http://schemas.microsoft.com/office/powerpoint/2010/main" val="109695248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64707-C38F-E54E-83A4-C59C2747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Timing </a:t>
            </a:r>
          </a:p>
        </p:txBody>
      </p:sp>
    </p:spTree>
    <p:extLst>
      <p:ext uri="{BB962C8B-B14F-4D97-AF65-F5344CB8AC3E}">
        <p14:creationId xmlns:p14="http://schemas.microsoft.com/office/powerpoint/2010/main" val="64813151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47B485D-708E-46BD-B52B-654666DCE11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447808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think-cell Slide" r:id="rId5" imgW="333" imgH="336" progId="TCLayout.ActiveDocument.1">
                  <p:embed/>
                </p:oleObj>
              </mc:Choice>
              <mc:Fallback>
                <p:oleObj name="think-cell Slide" r:id="rId5" imgW="333" imgH="33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47B485D-708E-46BD-B52B-654666DCE1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0F4C356-5373-49C2-94FA-841350D1F42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>
              <a:defRPr/>
            </a:pPr>
            <a:endParaRPr lang="en-US" sz="3200" b="1" strike="noStrike" kern="1200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6390EA2-9450-4D51-BC2C-995EF0C61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Tote Rates </a:t>
            </a:r>
          </a:p>
          <a:p>
            <a:pPr lvl="1"/>
            <a:r>
              <a:rPr lang="en-US" dirty="0"/>
              <a:t>Inputs / Approach</a:t>
            </a:r>
          </a:p>
          <a:p>
            <a:pPr lvl="1"/>
            <a:r>
              <a:rPr lang="en-US" dirty="0"/>
              <a:t>Tote Requirements Analysis </a:t>
            </a:r>
          </a:p>
          <a:p>
            <a:pPr lvl="2"/>
            <a:r>
              <a:rPr lang="en-US" dirty="0"/>
              <a:t>DMS inbound totes</a:t>
            </a:r>
          </a:p>
          <a:p>
            <a:pPr lvl="2"/>
            <a:r>
              <a:rPr lang="en-US" dirty="0"/>
              <a:t>Empty order store totes</a:t>
            </a:r>
          </a:p>
          <a:p>
            <a:pPr lvl="2"/>
            <a:r>
              <a:rPr lang="en-US" dirty="0"/>
              <a:t>Completed store totes</a:t>
            </a:r>
          </a:p>
          <a:p>
            <a:pPr lvl="2"/>
            <a:r>
              <a:rPr lang="en-US" dirty="0"/>
              <a:t>Supply tote returns to DMS</a:t>
            </a:r>
          </a:p>
          <a:p>
            <a:r>
              <a:rPr lang="en-US" dirty="0"/>
              <a:t>Next steps / discussion</a:t>
            </a:r>
          </a:p>
          <a:p>
            <a:r>
              <a:rPr lang="en-US" dirty="0"/>
              <a:t>Appendix (from previous meeting)</a:t>
            </a:r>
          </a:p>
          <a:p>
            <a:pPr lvl="1"/>
            <a:r>
              <a:rPr lang="en-US" dirty="0"/>
              <a:t>Team Intro </a:t>
            </a:r>
          </a:p>
          <a:p>
            <a:pPr lvl="2"/>
            <a:r>
              <a:rPr lang="en-US" dirty="0"/>
              <a:t>DF86 Berkshire Grey System Overview </a:t>
            </a:r>
          </a:p>
          <a:p>
            <a:pPr lvl="1"/>
            <a:r>
              <a:rPr lang="en-US" dirty="0"/>
              <a:t>DCD Software needs</a:t>
            </a:r>
          </a:p>
          <a:p>
            <a:pPr lvl="2"/>
            <a:r>
              <a:rPr lang="en-US" dirty="0"/>
              <a:t>SW Integration Needs </a:t>
            </a:r>
          </a:p>
          <a:p>
            <a:pPr lvl="1"/>
            <a:r>
              <a:rPr lang="en-US" dirty="0"/>
              <a:t>Timing</a:t>
            </a:r>
          </a:p>
          <a:p>
            <a:pPr lvl="1"/>
            <a:r>
              <a:rPr lang="en-US" dirty="0"/>
              <a:t>Mechatronics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7E27C9-1885-3749-9E4B-7A7A3900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Topics </a:t>
            </a:r>
          </a:p>
        </p:txBody>
      </p:sp>
    </p:spTree>
    <p:extLst>
      <p:ext uri="{BB962C8B-B14F-4D97-AF65-F5344CB8AC3E}">
        <p14:creationId xmlns:p14="http://schemas.microsoft.com/office/powerpoint/2010/main" val="180852194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BB2F2CF7-8BC1-4282-8CF2-9EFA2CB5215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6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BB2F2CF7-8BC1-4282-8CF2-9EFA2CB521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 hidden="1">
            <a:extLst>
              <a:ext uri="{FF2B5EF4-FFF2-40B4-BE49-F238E27FC236}">
                <a16:creationId xmlns:a16="http://schemas.microsoft.com/office/drawing/2014/main" id="{F18DB77A-C709-4C80-A9A0-987FE3E6AEA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b="1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507C0F-FCE2-4411-A6BE-74F5B63CFA2C}"/>
              </a:ext>
            </a:extLst>
          </p:cNvPr>
          <p:cNvSpPr/>
          <p:nvPr/>
        </p:nvSpPr>
        <p:spPr>
          <a:xfrm>
            <a:off x="1714390" y="1782049"/>
            <a:ext cx="2069901" cy="4242712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3CF5E-CDC5-4FE3-9FCA-4CCCC0CFD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High-Level Integration / Program Timing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EB0E99-876F-400B-9975-ED3AA1B92F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98E8018-03AF-41CC-BDE6-DADDB4A941E2}"/>
              </a:ext>
            </a:extLst>
          </p:cNvPr>
          <p:cNvSpPr/>
          <p:nvPr/>
        </p:nvSpPr>
        <p:spPr>
          <a:xfrm>
            <a:off x="338138" y="1226449"/>
            <a:ext cx="11515725" cy="4894952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4966DD57-76F2-4E4B-AA73-7DD772593634}"/>
              </a:ext>
            </a:extLst>
          </p:cNvPr>
          <p:cNvGraphicFramePr>
            <a:graphicFrameLocks noGrp="1"/>
          </p:cNvGraphicFramePr>
          <p:nvPr/>
        </p:nvGraphicFramePr>
        <p:xfrm>
          <a:off x="427656" y="1295140"/>
          <a:ext cx="1133668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36688">
                  <a:extLst>
                    <a:ext uri="{9D8B030D-6E8A-4147-A177-3AD203B41FA5}">
                      <a16:colId xmlns:a16="http://schemas.microsoft.com/office/drawing/2014/main" val="127921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</a:rPr>
                        <a:t>Proposed integration timeline / milestones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462176"/>
                  </a:ext>
                </a:extLst>
              </a:tr>
            </a:tbl>
          </a:graphicData>
        </a:graphic>
      </p:graphicFrame>
      <p:graphicFrame>
        <p:nvGraphicFramePr>
          <p:cNvPr id="84" name="Table 83">
            <a:extLst>
              <a:ext uri="{FF2B5EF4-FFF2-40B4-BE49-F238E27FC236}">
                <a16:creationId xmlns:a16="http://schemas.microsoft.com/office/drawing/2014/main" id="{145AA530-42EF-4DCA-89A6-F1E80B065931}"/>
              </a:ext>
            </a:extLst>
          </p:cNvPr>
          <p:cNvGraphicFramePr>
            <a:graphicFrameLocks noGrp="1"/>
          </p:cNvGraphicFramePr>
          <p:nvPr/>
        </p:nvGraphicFramePr>
        <p:xfrm>
          <a:off x="411741" y="2143791"/>
          <a:ext cx="1217198" cy="942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198">
                  <a:extLst>
                    <a:ext uri="{9D8B030D-6E8A-4147-A177-3AD203B41FA5}">
                      <a16:colId xmlns:a16="http://schemas.microsoft.com/office/drawing/2014/main" val="12792116"/>
                    </a:ext>
                  </a:extLst>
                </a:gridCol>
              </a:tblGrid>
              <a:tr h="942087">
                <a:tc>
                  <a:txBody>
                    <a:bodyPr/>
                    <a:lstStyle/>
                    <a:p>
                      <a:pPr algn="r"/>
                      <a:r>
                        <a:rPr lang="en-US" sz="1600" b="1">
                          <a:solidFill>
                            <a:srgbClr val="000000"/>
                          </a:solidFill>
                        </a:rPr>
                        <a:t>Timeline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462176"/>
                  </a:ext>
                </a:extLst>
              </a:tr>
            </a:tbl>
          </a:graphicData>
        </a:graphic>
      </p:graphicFrame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3D55F589-32C7-4705-A955-9F657D03187C}"/>
              </a:ext>
            </a:extLst>
          </p:cNvPr>
          <p:cNvGraphicFramePr>
            <a:graphicFrameLocks noGrp="1"/>
          </p:cNvGraphicFramePr>
          <p:nvPr/>
        </p:nvGraphicFramePr>
        <p:xfrm>
          <a:off x="411741" y="3085878"/>
          <a:ext cx="1217198" cy="1379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198">
                  <a:extLst>
                    <a:ext uri="{9D8B030D-6E8A-4147-A177-3AD203B41FA5}">
                      <a16:colId xmlns:a16="http://schemas.microsoft.com/office/drawing/2014/main" val="12792116"/>
                    </a:ext>
                  </a:extLst>
                </a:gridCol>
              </a:tblGrid>
              <a:tr h="1379324">
                <a:tc>
                  <a:txBody>
                    <a:bodyPr/>
                    <a:lstStyle/>
                    <a:p>
                      <a:pPr algn="r"/>
                      <a:r>
                        <a:rPr lang="en-US" sz="1600" b="1">
                          <a:solidFill>
                            <a:srgbClr val="000000"/>
                          </a:solidFill>
                        </a:rPr>
                        <a:t>Key activities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462176"/>
                  </a:ext>
                </a:extLst>
              </a:tr>
            </a:tbl>
          </a:graphicData>
        </a:graphic>
      </p:graphicFrame>
      <p:sp>
        <p:nvSpPr>
          <p:cNvPr id="96" name="Arrow: Chevron 95">
            <a:extLst>
              <a:ext uri="{FF2B5EF4-FFF2-40B4-BE49-F238E27FC236}">
                <a16:creationId xmlns:a16="http://schemas.microsoft.com/office/drawing/2014/main" id="{CC2FD6AF-87E1-421A-BE83-EDFF10D7FDCE}"/>
              </a:ext>
            </a:extLst>
          </p:cNvPr>
          <p:cNvSpPr/>
          <p:nvPr/>
        </p:nvSpPr>
        <p:spPr>
          <a:xfrm>
            <a:off x="3825249" y="1840569"/>
            <a:ext cx="314672" cy="1161922"/>
          </a:xfrm>
          <a:prstGeom prst="chevron">
            <a:avLst>
              <a:gd name="adj" fmla="val 76386"/>
            </a:avLst>
          </a:prstGeom>
          <a:solidFill>
            <a:schemeClr val="accent2"/>
          </a:solidFill>
          <a:ln w="9525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>
              <a:solidFill>
                <a:schemeClr val="bg1"/>
              </a:solidFill>
            </a:endParaRPr>
          </a:p>
        </p:txBody>
      </p:sp>
      <p:graphicFrame>
        <p:nvGraphicFramePr>
          <p:cNvPr id="97" name="Table 96">
            <a:extLst>
              <a:ext uri="{FF2B5EF4-FFF2-40B4-BE49-F238E27FC236}">
                <a16:creationId xmlns:a16="http://schemas.microsoft.com/office/drawing/2014/main" id="{B6007CC1-3832-4694-ADA3-B422E3251BF7}"/>
              </a:ext>
            </a:extLst>
          </p:cNvPr>
          <p:cNvGraphicFramePr>
            <a:graphicFrameLocks noGrp="1"/>
          </p:cNvGraphicFramePr>
          <p:nvPr/>
        </p:nvGraphicFramePr>
        <p:xfrm>
          <a:off x="1792380" y="1785427"/>
          <a:ext cx="1950720" cy="361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2792116"/>
                    </a:ext>
                  </a:extLst>
                </a:gridCol>
              </a:tblGrid>
              <a:tr h="361741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</a:rPr>
                        <a:t>SOW Completion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462176"/>
                  </a:ext>
                </a:extLst>
              </a:tr>
            </a:tbl>
          </a:graphicData>
        </a:graphic>
      </p:graphicFrame>
      <p:graphicFrame>
        <p:nvGraphicFramePr>
          <p:cNvPr id="98" name="Table 97">
            <a:extLst>
              <a:ext uri="{FF2B5EF4-FFF2-40B4-BE49-F238E27FC236}">
                <a16:creationId xmlns:a16="http://schemas.microsoft.com/office/drawing/2014/main" id="{8192E59B-04B0-4AC6-AEE0-AA6E2996DBF3}"/>
              </a:ext>
            </a:extLst>
          </p:cNvPr>
          <p:cNvGraphicFramePr>
            <a:graphicFrameLocks noGrp="1"/>
          </p:cNvGraphicFramePr>
          <p:nvPr/>
        </p:nvGraphicFramePr>
        <p:xfrm>
          <a:off x="4345642" y="1785427"/>
          <a:ext cx="2014575" cy="361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575">
                  <a:extLst>
                    <a:ext uri="{9D8B030D-6E8A-4147-A177-3AD203B41FA5}">
                      <a16:colId xmlns:a16="http://schemas.microsoft.com/office/drawing/2014/main" val="12792116"/>
                    </a:ext>
                  </a:extLst>
                </a:gridCol>
              </a:tblGrid>
              <a:tr h="361742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</a:rPr>
                        <a:t>Integration Design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462176"/>
                  </a:ext>
                </a:extLst>
              </a:tr>
            </a:tbl>
          </a:graphicData>
        </a:graphic>
      </p:graphicFrame>
      <p:graphicFrame>
        <p:nvGraphicFramePr>
          <p:cNvPr id="101" name="Table 100">
            <a:extLst>
              <a:ext uri="{FF2B5EF4-FFF2-40B4-BE49-F238E27FC236}">
                <a16:creationId xmlns:a16="http://schemas.microsoft.com/office/drawing/2014/main" id="{7E2E40D5-8162-4579-A374-62F8FC0104CA}"/>
              </a:ext>
            </a:extLst>
          </p:cNvPr>
          <p:cNvGraphicFramePr>
            <a:graphicFrameLocks noGrp="1"/>
          </p:cNvGraphicFramePr>
          <p:nvPr/>
        </p:nvGraphicFramePr>
        <p:xfrm>
          <a:off x="9693038" y="1782049"/>
          <a:ext cx="2066136" cy="361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6136">
                  <a:extLst>
                    <a:ext uri="{9D8B030D-6E8A-4147-A177-3AD203B41FA5}">
                      <a16:colId xmlns:a16="http://schemas.microsoft.com/office/drawing/2014/main" val="12792116"/>
                    </a:ext>
                  </a:extLst>
                </a:gridCol>
              </a:tblGrid>
              <a:tr h="361742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</a:rPr>
                        <a:t>Onsite Install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462176"/>
                  </a:ext>
                </a:extLst>
              </a:tr>
            </a:tbl>
          </a:graphicData>
        </a:graphic>
      </p:graphicFrame>
      <p:graphicFrame>
        <p:nvGraphicFramePr>
          <p:cNvPr id="105" name="Table 104">
            <a:extLst>
              <a:ext uri="{FF2B5EF4-FFF2-40B4-BE49-F238E27FC236}">
                <a16:creationId xmlns:a16="http://schemas.microsoft.com/office/drawing/2014/main" id="{B9ADD1E5-68A1-4430-9B34-D0F343A57DE5}"/>
              </a:ext>
            </a:extLst>
          </p:cNvPr>
          <p:cNvGraphicFramePr>
            <a:graphicFrameLocks noGrp="1"/>
          </p:cNvGraphicFramePr>
          <p:nvPr/>
        </p:nvGraphicFramePr>
        <p:xfrm>
          <a:off x="411741" y="4465201"/>
          <a:ext cx="1217198" cy="1559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7198">
                  <a:extLst>
                    <a:ext uri="{9D8B030D-6E8A-4147-A177-3AD203B41FA5}">
                      <a16:colId xmlns:a16="http://schemas.microsoft.com/office/drawing/2014/main" val="12792116"/>
                    </a:ext>
                  </a:extLst>
                </a:gridCol>
              </a:tblGrid>
              <a:tr h="1559559">
                <a:tc>
                  <a:txBody>
                    <a:bodyPr/>
                    <a:lstStyle/>
                    <a:p>
                      <a:pPr algn="r"/>
                      <a:r>
                        <a:rPr lang="en-US" sz="1600" b="1">
                          <a:solidFill>
                            <a:srgbClr val="000000"/>
                          </a:solidFill>
                        </a:rPr>
                        <a:t>Deliverables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462176"/>
                  </a:ext>
                </a:extLst>
              </a:tr>
            </a:tbl>
          </a:graphicData>
        </a:graphic>
      </p:graphicFrame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F8F2790-835E-4438-9B7F-91A849F4DDF1}"/>
              </a:ext>
            </a:extLst>
          </p:cNvPr>
          <p:cNvCxnSpPr>
            <a:cxnSpLocks/>
          </p:cNvCxnSpPr>
          <p:nvPr/>
        </p:nvCxnSpPr>
        <p:spPr>
          <a:xfrm>
            <a:off x="1765584" y="3085878"/>
            <a:ext cx="9998759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AA730A51-42C1-4E25-B716-6DC4CF49A97F}"/>
              </a:ext>
            </a:extLst>
          </p:cNvPr>
          <p:cNvSpPr txBox="1"/>
          <p:nvPr/>
        </p:nvSpPr>
        <p:spPr>
          <a:xfrm>
            <a:off x="1725474" y="3223327"/>
            <a:ext cx="2022867" cy="1097590"/>
          </a:xfrm>
          <a:prstGeom prst="rect">
            <a:avLst/>
          </a:prstGeom>
          <a:noFill/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noAutofit/>
          </a:bodyPr>
          <a:lstStyle/>
          <a:p>
            <a:pPr marL="230188" marR="0" indent="-17145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>
                <a:sym typeface="Arial"/>
              </a:rPr>
              <a:t>High-Level Alignment</a:t>
            </a:r>
          </a:p>
          <a:p>
            <a:pPr marL="230188" marR="0" indent="-17145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>
                <a:sym typeface="Arial"/>
              </a:rPr>
              <a:t>Confirm timing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9A198D0-E222-443F-9CC7-3E7990CC7573}"/>
              </a:ext>
            </a:extLst>
          </p:cNvPr>
          <p:cNvSpPr txBox="1"/>
          <p:nvPr/>
        </p:nvSpPr>
        <p:spPr>
          <a:xfrm>
            <a:off x="4244722" y="3223327"/>
            <a:ext cx="2022867" cy="1097590"/>
          </a:xfrm>
          <a:prstGeom prst="rect">
            <a:avLst/>
          </a:prstGeom>
          <a:noFill/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noAutofit/>
          </a:bodyPr>
          <a:lstStyle/>
          <a:p>
            <a:pPr marL="171450" marR="0" indent="-17145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>
                <a:sym typeface="Arial"/>
              </a:rPr>
              <a:t>Detailed integration design</a:t>
            </a:r>
          </a:p>
          <a:p>
            <a:pPr marL="171450" marR="0" indent="-17145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>
                <a:sym typeface="Arial"/>
              </a:rPr>
              <a:t>Align on dev. / testing methodologies</a:t>
            </a:r>
          </a:p>
          <a:p>
            <a:pPr marR="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</a:pPr>
            <a:endParaRPr kumimoji="0" lang="en-US" sz="140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DD59FBD-FC31-49A3-8DBD-52FD2AAB721B}"/>
              </a:ext>
            </a:extLst>
          </p:cNvPr>
          <p:cNvSpPr txBox="1"/>
          <p:nvPr/>
        </p:nvSpPr>
        <p:spPr>
          <a:xfrm>
            <a:off x="6940652" y="3223327"/>
            <a:ext cx="2428248" cy="1097590"/>
          </a:xfrm>
          <a:prstGeom prst="rect">
            <a:avLst/>
          </a:prstGeom>
          <a:noFill/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noAutofit/>
          </a:bodyPr>
          <a:lstStyle/>
          <a:p>
            <a:pPr marL="171450" marR="0" indent="-17145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Development completion</a:t>
            </a:r>
          </a:p>
          <a:p>
            <a:pPr marL="171450" marR="0" indent="-17145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Integration testing completed (offsite) 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FFD0D7A-697C-4FF2-BC19-372686662C11}"/>
              </a:ext>
            </a:extLst>
          </p:cNvPr>
          <p:cNvSpPr txBox="1"/>
          <p:nvPr/>
        </p:nvSpPr>
        <p:spPr>
          <a:xfrm>
            <a:off x="9597286" y="3223327"/>
            <a:ext cx="2066136" cy="1097590"/>
          </a:xfrm>
          <a:prstGeom prst="rect">
            <a:avLst/>
          </a:prstGeom>
          <a:noFill/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noAutofit/>
          </a:bodyPr>
          <a:lstStyle/>
          <a:p>
            <a:pPr marL="230188" marR="0" indent="-17145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>
                <a:sym typeface="Arial"/>
              </a:rPr>
              <a:t>Berkshire Grey equipment installed</a:t>
            </a:r>
          </a:p>
          <a:p>
            <a:pPr marL="230188" marR="0" indent="-17145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Onsite </a:t>
            </a:r>
            <a:r>
              <a:rPr lang="en-US" sz="1400">
                <a:sym typeface="Arial"/>
              </a:rPr>
              <a:t>system integration </a:t>
            </a:r>
            <a:endParaRPr kumimoji="0" lang="en-US" sz="140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DD9BDB9-3322-4483-8645-E38C3B7C7C37}"/>
              </a:ext>
            </a:extLst>
          </p:cNvPr>
          <p:cNvSpPr txBox="1"/>
          <p:nvPr/>
        </p:nvSpPr>
        <p:spPr>
          <a:xfrm>
            <a:off x="1826396" y="2441652"/>
            <a:ext cx="1960530" cy="361742"/>
          </a:xfrm>
          <a:prstGeom prst="rect">
            <a:avLst/>
          </a:prstGeom>
          <a:noFill/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noAutofit/>
          </a:bodyPr>
          <a:lstStyle/>
          <a:p>
            <a:pPr marL="58738" marR="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sz="140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Current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4B439B7-1E29-4DCD-BBDA-0592421A0E9F}"/>
              </a:ext>
            </a:extLst>
          </p:cNvPr>
          <p:cNvSpPr txBox="1"/>
          <p:nvPr/>
        </p:nvSpPr>
        <p:spPr>
          <a:xfrm>
            <a:off x="4348910" y="2441652"/>
            <a:ext cx="2019600" cy="361742"/>
          </a:xfrm>
          <a:prstGeom prst="rect">
            <a:avLst/>
          </a:prstGeom>
          <a:noFill/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noAutofit/>
          </a:bodyPr>
          <a:lstStyle/>
          <a:p>
            <a:pPr marL="5842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solidFill>
                  <a:schemeClr val="tx1"/>
                </a:solidFill>
              </a:rPr>
              <a:t>Q4 2020</a:t>
            </a:r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6895880-51A7-400C-966F-F24373F18A99}"/>
              </a:ext>
            </a:extLst>
          </p:cNvPr>
          <p:cNvSpPr txBox="1"/>
          <p:nvPr/>
        </p:nvSpPr>
        <p:spPr>
          <a:xfrm>
            <a:off x="7041572" y="2441652"/>
            <a:ext cx="2022869" cy="361742"/>
          </a:xfrm>
          <a:prstGeom prst="rect">
            <a:avLst/>
          </a:prstGeom>
          <a:noFill/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noAutofit/>
          </a:bodyPr>
          <a:lstStyle/>
          <a:p>
            <a:pPr marL="5842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"/>
              <a:t>Q1 2021</a:t>
            </a:r>
            <a:endParaRPr lang="en-US" sz="140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0F02B95-7F4E-47D6-882D-61E73E2CD5D1}"/>
              </a:ext>
            </a:extLst>
          </p:cNvPr>
          <p:cNvSpPr txBox="1"/>
          <p:nvPr/>
        </p:nvSpPr>
        <p:spPr>
          <a:xfrm>
            <a:off x="9698207" y="2441652"/>
            <a:ext cx="2150182" cy="361742"/>
          </a:xfrm>
          <a:prstGeom prst="rect">
            <a:avLst/>
          </a:prstGeom>
          <a:noFill/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noAutofit/>
          </a:bodyPr>
          <a:lstStyle/>
          <a:p>
            <a:pPr marL="58738" marR="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sz="140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5/1/2021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F1E6FA7-A0AC-466F-8A39-CF344F50FF63}"/>
              </a:ext>
            </a:extLst>
          </p:cNvPr>
          <p:cNvSpPr txBox="1"/>
          <p:nvPr/>
        </p:nvSpPr>
        <p:spPr>
          <a:xfrm>
            <a:off x="1725475" y="4557203"/>
            <a:ext cx="1960530" cy="1097590"/>
          </a:xfrm>
          <a:prstGeom prst="rect">
            <a:avLst/>
          </a:prstGeom>
          <a:noFill/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noAutofit/>
          </a:bodyPr>
          <a:lstStyle/>
          <a:p>
            <a:pPr marL="230188" marR="0" indent="-17145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>
                <a:sym typeface="Arial"/>
              </a:rPr>
              <a:t>Directional approval on approach</a:t>
            </a:r>
          </a:p>
          <a:p>
            <a:pPr marL="230188" marR="0" indent="-17145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>
                <a:sym typeface="Arial"/>
              </a:rPr>
              <a:t>Dematic integration scoping </a:t>
            </a:r>
          </a:p>
          <a:p>
            <a:pPr marL="230188" marR="0" indent="-17145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40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CF11862-FBA1-45CD-9F46-F9DCF92142C7}"/>
              </a:ext>
            </a:extLst>
          </p:cNvPr>
          <p:cNvSpPr txBox="1"/>
          <p:nvPr/>
        </p:nvSpPr>
        <p:spPr>
          <a:xfrm>
            <a:off x="4244722" y="4557203"/>
            <a:ext cx="2193769" cy="1097590"/>
          </a:xfrm>
          <a:prstGeom prst="rect">
            <a:avLst/>
          </a:prstGeom>
          <a:noFill/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noAutofit/>
          </a:bodyPr>
          <a:lstStyle/>
          <a:p>
            <a:pPr marL="171450" marR="0" indent="-17145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>
                <a:sym typeface="Arial"/>
              </a:rPr>
              <a:t>Integration specifications</a:t>
            </a:r>
          </a:p>
          <a:p>
            <a:pPr marL="171450" marR="0" indent="-17145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Integration test plans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BA78D0C0-87D9-4152-A621-039F13FEAB04}"/>
              </a:ext>
            </a:extLst>
          </p:cNvPr>
          <p:cNvSpPr txBox="1"/>
          <p:nvPr/>
        </p:nvSpPr>
        <p:spPr>
          <a:xfrm>
            <a:off x="9664192" y="4557203"/>
            <a:ext cx="2066136" cy="1097590"/>
          </a:xfrm>
          <a:prstGeom prst="rect">
            <a:avLst/>
          </a:prstGeom>
          <a:noFill/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noAutofit/>
          </a:bodyPr>
          <a:lstStyle/>
          <a:p>
            <a:pPr marL="230188" marR="0" indent="-17145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Fully-integrated systems</a:t>
            </a:r>
          </a:p>
          <a:p>
            <a:pPr marL="230188" marR="0" indent="-17145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Production Go-Live (6/30/2021)</a:t>
            </a:r>
          </a:p>
        </p:txBody>
      </p:sp>
      <p:sp>
        <p:nvSpPr>
          <p:cNvPr id="112" name="Arrow: Chevron 111">
            <a:extLst>
              <a:ext uri="{FF2B5EF4-FFF2-40B4-BE49-F238E27FC236}">
                <a16:creationId xmlns:a16="http://schemas.microsoft.com/office/drawing/2014/main" id="{802896E2-04D7-44E1-86EA-DDF11475FFB9}"/>
              </a:ext>
            </a:extLst>
          </p:cNvPr>
          <p:cNvSpPr/>
          <p:nvPr/>
        </p:nvSpPr>
        <p:spPr>
          <a:xfrm>
            <a:off x="6539412" y="1840569"/>
            <a:ext cx="314672" cy="1161922"/>
          </a:xfrm>
          <a:prstGeom prst="chevron">
            <a:avLst>
              <a:gd name="adj" fmla="val 76386"/>
            </a:avLst>
          </a:prstGeom>
          <a:solidFill>
            <a:schemeClr val="accent2"/>
          </a:solidFill>
          <a:ln w="9525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13" name="Arrow: Chevron 112">
            <a:extLst>
              <a:ext uri="{FF2B5EF4-FFF2-40B4-BE49-F238E27FC236}">
                <a16:creationId xmlns:a16="http://schemas.microsoft.com/office/drawing/2014/main" id="{085D1CCC-04B5-429F-9C6A-A05FC8AA861B}"/>
              </a:ext>
            </a:extLst>
          </p:cNvPr>
          <p:cNvSpPr/>
          <p:nvPr/>
        </p:nvSpPr>
        <p:spPr>
          <a:xfrm>
            <a:off x="9233413" y="1840569"/>
            <a:ext cx="314672" cy="1161922"/>
          </a:xfrm>
          <a:prstGeom prst="chevron">
            <a:avLst>
              <a:gd name="adj" fmla="val 76386"/>
            </a:avLst>
          </a:prstGeom>
          <a:solidFill>
            <a:schemeClr val="accent2"/>
          </a:solidFill>
          <a:ln w="9525" cap="flat">
            <a:solidFill>
              <a:schemeClr val="accent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>
              <a:solidFill>
                <a:schemeClr val="bg1"/>
              </a:solidFill>
            </a:endParaRP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5B43688-E69D-4C21-88DD-D6F92711BB5B}"/>
              </a:ext>
            </a:extLst>
          </p:cNvPr>
          <p:cNvCxnSpPr>
            <a:cxnSpLocks/>
          </p:cNvCxnSpPr>
          <p:nvPr/>
        </p:nvCxnSpPr>
        <p:spPr>
          <a:xfrm>
            <a:off x="1765584" y="4465202"/>
            <a:ext cx="9998759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62873A1-7B16-409E-9037-BB58096E2ACF}"/>
              </a:ext>
            </a:extLst>
          </p:cNvPr>
          <p:cNvSpPr/>
          <p:nvPr/>
        </p:nvSpPr>
        <p:spPr>
          <a:xfrm>
            <a:off x="9813184" y="1370253"/>
            <a:ext cx="270238" cy="19866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 fontScale="55000" lnSpcReduction="20000"/>
          </a:bodyPr>
          <a:lstStyle/>
          <a:p>
            <a:pPr algn="ctr" hangingPunct="0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47A15B5-AB0E-462C-940E-281A5A786A04}"/>
              </a:ext>
            </a:extLst>
          </p:cNvPr>
          <p:cNvSpPr txBox="1"/>
          <p:nvPr/>
        </p:nvSpPr>
        <p:spPr>
          <a:xfrm>
            <a:off x="10037822" y="1295140"/>
            <a:ext cx="1721352" cy="298744"/>
          </a:xfrm>
          <a:prstGeom prst="rect">
            <a:avLst/>
          </a:prstGeom>
          <a:noFill/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noAutofit/>
          </a:bodyPr>
          <a:lstStyle/>
          <a:p>
            <a:pPr marL="58738" marR="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sz="140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Current phase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75822C94-F617-4E47-8537-34250AAB6761}"/>
              </a:ext>
            </a:extLst>
          </p:cNvPr>
          <p:cNvGraphicFramePr>
            <a:graphicFrameLocks noGrp="1"/>
          </p:cNvGraphicFramePr>
          <p:nvPr/>
        </p:nvGraphicFramePr>
        <p:xfrm>
          <a:off x="7043542" y="1801900"/>
          <a:ext cx="2014575" cy="361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4575">
                  <a:extLst>
                    <a:ext uri="{9D8B030D-6E8A-4147-A177-3AD203B41FA5}">
                      <a16:colId xmlns:a16="http://schemas.microsoft.com/office/drawing/2014/main" val="12792116"/>
                    </a:ext>
                  </a:extLst>
                </a:gridCol>
              </a:tblGrid>
              <a:tr h="361742">
                <a:tc>
                  <a:txBody>
                    <a:bodyPr/>
                    <a:lstStyle/>
                    <a:p>
                      <a:pPr algn="l"/>
                      <a:r>
                        <a:rPr lang="en-US" sz="1600" b="1">
                          <a:solidFill>
                            <a:srgbClr val="000000"/>
                          </a:solidFill>
                        </a:rPr>
                        <a:t>Development / Test 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4462176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78659C71-7B23-FD47-A428-F044720EF29D}"/>
              </a:ext>
            </a:extLst>
          </p:cNvPr>
          <p:cNvSpPr txBox="1"/>
          <p:nvPr/>
        </p:nvSpPr>
        <p:spPr>
          <a:xfrm>
            <a:off x="6940652" y="4568032"/>
            <a:ext cx="2428248" cy="1097590"/>
          </a:xfrm>
          <a:prstGeom prst="rect">
            <a:avLst/>
          </a:prstGeom>
          <a:noFill/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noAutofit/>
          </a:bodyPr>
          <a:lstStyle/>
          <a:p>
            <a:pPr marL="171450" marR="0" indent="-17145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Validated interfaces</a:t>
            </a:r>
          </a:p>
        </p:txBody>
      </p:sp>
      <p:pic>
        <p:nvPicPr>
          <p:cNvPr id="39" name="Picture 2" descr="Meijer - Wikipedia">
            <a:extLst>
              <a:ext uri="{FF2B5EF4-FFF2-40B4-BE49-F238E27FC236}">
                <a16:creationId xmlns:a16="http://schemas.microsoft.com/office/drawing/2014/main" id="{DFF69D6D-47D3-C243-8FC9-C2DA5C0C4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312" y="161781"/>
            <a:ext cx="926362" cy="35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48768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98D328D-CF2D-774F-B786-634767A2F60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0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F98D328D-CF2D-774F-B786-634767A2F60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9DB8D0BA-8E03-574E-A2B6-058DA6C8530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/>
            <a:endParaRPr lang="en-US" sz="2400" b="1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8532EC-8524-7F4E-96DE-867796768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852" y="569401"/>
            <a:ext cx="11544822" cy="891535"/>
          </a:xfrm>
        </p:spPr>
        <p:txBody>
          <a:bodyPr/>
          <a:lstStyle/>
          <a:p>
            <a:r>
              <a:rPr lang="en-US"/>
              <a:t>Next Steps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8BA285C-343A-F34A-A22D-1B51CD5EFD77}"/>
              </a:ext>
            </a:extLst>
          </p:cNvPr>
          <p:cNvCxnSpPr>
            <a:cxnSpLocks/>
          </p:cNvCxnSpPr>
          <p:nvPr/>
        </p:nvCxnSpPr>
        <p:spPr>
          <a:xfrm>
            <a:off x="329852" y="1246147"/>
            <a:ext cx="4233759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4" name="Picture 2" descr="Meijer - Wikipedia">
            <a:extLst>
              <a:ext uri="{FF2B5EF4-FFF2-40B4-BE49-F238E27FC236}">
                <a16:creationId xmlns:a16="http://schemas.microsoft.com/office/drawing/2014/main" id="{53965B15-8751-6B4C-9336-B7E57B0C1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138" y="21104"/>
            <a:ext cx="926362" cy="35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12F975C-18AB-5241-AD99-8BD0A03B2174}"/>
              </a:ext>
            </a:extLst>
          </p:cNvPr>
          <p:cNvSpPr/>
          <p:nvPr/>
        </p:nvSpPr>
        <p:spPr>
          <a:xfrm>
            <a:off x="193417" y="2203270"/>
            <a:ext cx="4370194" cy="2941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91440" rIns="45720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cs typeface="Arial"/>
              </a:rPr>
              <a:t>Feedback on analysis, align on requirements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cs typeface="Arial"/>
              </a:rPr>
              <a:t>Dematic response to expected flow requirements</a:t>
            </a:r>
          </a:p>
          <a:p>
            <a:pPr marL="285750" indent="-285750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en-US" sz="1600" b="1" dirty="0">
                <a:cs typeface="Arial"/>
              </a:rPr>
              <a:t>Dematic generate ROM for integration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>
              <a:cs typeface="Arial"/>
            </a:endParaRPr>
          </a:p>
        </p:txBody>
      </p:sp>
      <p:pic>
        <p:nvPicPr>
          <p:cNvPr id="9" name="Picture 8" descr="A picture containing table, bed&#10;&#10;Description automatically generated">
            <a:extLst>
              <a:ext uri="{FF2B5EF4-FFF2-40B4-BE49-F238E27FC236}">
                <a16:creationId xmlns:a16="http://schemas.microsoft.com/office/drawing/2014/main" id="{DF5EAD22-3CAF-404A-85E4-B50E531A2F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r="22742"/>
          <a:stretch/>
        </p:blipFill>
        <p:spPr>
          <a:xfrm>
            <a:off x="5529730" y="1375954"/>
            <a:ext cx="5851430" cy="41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3733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D64B7DF-A22D-4516-A6D1-E98D6A4907A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52106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name="think-cell Slide" r:id="rId6" imgW="333" imgH="336" progId="TCLayout.ActiveDocument.1">
                  <p:embed/>
                </p:oleObj>
              </mc:Choice>
              <mc:Fallback>
                <p:oleObj name="think-cell Slide" r:id="rId6" imgW="333" imgH="33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D64B7DF-A22D-4516-A6D1-E98D6A4907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EBC78B6-4D28-4C81-8F6D-E64FD663150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/>
            <a:endParaRPr lang="en-US" sz="3800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7EDCF-03D3-4E3E-B789-DE48D2AF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114" y="1906291"/>
            <a:ext cx="7477864" cy="2852739"/>
          </a:xfr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Appendix</a:t>
            </a:r>
            <a:br>
              <a:rPr lang="en-US" dirty="0"/>
            </a:br>
            <a:br>
              <a:rPr lang="en-US" dirty="0"/>
            </a:br>
            <a:r>
              <a:rPr lang="en-US" b="0" dirty="0">
                <a:solidFill>
                  <a:srgbClr val="00B0F0"/>
                </a:solidFill>
              </a:rPr>
              <a:t>System Details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AFE6E9-875A-4E92-BD24-2E0BBA3383C2}"/>
              </a:ext>
            </a:extLst>
          </p:cNvPr>
          <p:cNvCxnSpPr>
            <a:cxnSpLocks/>
          </p:cNvCxnSpPr>
          <p:nvPr/>
        </p:nvCxnSpPr>
        <p:spPr>
          <a:xfrm>
            <a:off x="2791326" y="3301466"/>
            <a:ext cx="6622181" cy="0"/>
          </a:xfrm>
          <a:prstGeom prst="line">
            <a:avLst/>
          </a:prstGeom>
          <a:noFill/>
          <a:ln w="9525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99534397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8CDDD56-C4CF-4143-86FC-6842E790A24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8" name="think-cell Slide" r:id="rId5" imgW="333" imgH="336" progId="TCLayout.ActiveDocument.1">
                  <p:embed/>
                </p:oleObj>
              </mc:Choice>
              <mc:Fallback>
                <p:oleObj name="think-cell Slide" r:id="rId5" imgW="333" imgH="33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8CDDD56-C4CF-4143-86FC-6842E790A2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663E19F5-3204-4B33-ABB5-41434489FA1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/>
            <a:endParaRPr lang="en-US" sz="2400" b="1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7" name="Picture 6" descr="A picture containing table, bed&#10;&#10;Description automatically generated">
            <a:extLst>
              <a:ext uri="{FF2B5EF4-FFF2-40B4-BE49-F238E27FC236}">
                <a16:creationId xmlns:a16="http://schemas.microsoft.com/office/drawing/2014/main" id="{5E909500-2602-436D-9605-E8D9EFFC7AF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r="22742"/>
          <a:stretch/>
        </p:blipFill>
        <p:spPr>
          <a:xfrm>
            <a:off x="2445672" y="1589903"/>
            <a:ext cx="6450849" cy="453149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F14049C-0EB4-4CE4-AB8E-F2DFCCA91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System: Semi-Automated Workstation </a:t>
            </a:r>
            <a:br>
              <a:rPr lang="en-US"/>
            </a:br>
            <a:r>
              <a:rPr lang="en-US"/>
              <a:t>Concept of Operations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C50E46B-BB55-4A30-9D89-41A20A239FEC}"/>
              </a:ext>
            </a:extLst>
          </p:cNvPr>
          <p:cNvGraphicFramePr>
            <a:graphicFrameLocks noGrp="1"/>
          </p:cNvGraphicFramePr>
          <p:nvPr/>
        </p:nvGraphicFramePr>
        <p:xfrm>
          <a:off x="338137" y="1219063"/>
          <a:ext cx="11515725" cy="3296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5725">
                  <a:extLst>
                    <a:ext uri="{9D8B030D-6E8A-4147-A177-3AD203B41FA5}">
                      <a16:colId xmlns:a16="http://schemas.microsoft.com/office/drawing/2014/main" val="3344556480"/>
                    </a:ext>
                  </a:extLst>
                </a:gridCol>
              </a:tblGrid>
              <a:tr h="329651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Semi-automated store replenishment station concept of operations</a:t>
                      </a:r>
                    </a:p>
                  </a:txBody>
                  <a:tcP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506084"/>
                  </a:ext>
                </a:extLst>
              </a:tr>
            </a:tbl>
          </a:graphicData>
        </a:graphic>
      </p:graphicFrame>
      <p:sp>
        <p:nvSpPr>
          <p:cNvPr id="12" name="Callout: Bent Line with Accent Bar 11">
            <a:extLst>
              <a:ext uri="{FF2B5EF4-FFF2-40B4-BE49-F238E27FC236}">
                <a16:creationId xmlns:a16="http://schemas.microsoft.com/office/drawing/2014/main" id="{92CB29F8-040D-447E-A7C7-5A1A5728E8A9}"/>
              </a:ext>
            </a:extLst>
          </p:cNvPr>
          <p:cNvSpPr/>
          <p:nvPr/>
        </p:nvSpPr>
        <p:spPr>
          <a:xfrm flipH="1">
            <a:off x="627166" y="1723250"/>
            <a:ext cx="1858617" cy="113172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7110"/>
              <a:gd name="adj5" fmla="val 64559"/>
              <a:gd name="adj6" fmla="val -179017"/>
            </a:avLst>
          </a:prstGeom>
          <a:solidFill>
            <a:schemeClr val="bg1">
              <a:alpha val="50000"/>
            </a:schemeClr>
          </a:solidFill>
          <a:ln w="28575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b="1">
                <a:solidFill>
                  <a:sysClr val="windowText" lastClr="000000"/>
                </a:solidFill>
              </a:rPr>
              <a:t>Infeed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ysClr val="windowText" lastClr="000000"/>
                </a:solidFill>
              </a:rPr>
              <a:t>Homogeneous totes routed via central ticketing to store replenishment station</a:t>
            </a:r>
          </a:p>
        </p:txBody>
      </p:sp>
      <p:sp>
        <p:nvSpPr>
          <p:cNvPr id="14" name="Callout: Bent Line with Accent Bar 13">
            <a:extLst>
              <a:ext uri="{FF2B5EF4-FFF2-40B4-BE49-F238E27FC236}">
                <a16:creationId xmlns:a16="http://schemas.microsoft.com/office/drawing/2014/main" id="{D77DB3D3-94A7-4F12-ABF0-D5066B715483}"/>
              </a:ext>
            </a:extLst>
          </p:cNvPr>
          <p:cNvSpPr/>
          <p:nvPr/>
        </p:nvSpPr>
        <p:spPr>
          <a:xfrm flipH="1">
            <a:off x="584744" y="4906322"/>
            <a:ext cx="1858618" cy="1167858"/>
          </a:xfrm>
          <a:prstGeom prst="accentCallout2">
            <a:avLst>
              <a:gd name="adj1" fmla="val 18750"/>
              <a:gd name="adj2" fmla="val -11408"/>
              <a:gd name="adj3" fmla="val 18750"/>
              <a:gd name="adj4" fmla="val -16667"/>
              <a:gd name="adj5" fmla="val 72361"/>
              <a:gd name="adj6" fmla="val -181493"/>
            </a:avLst>
          </a:prstGeom>
          <a:noFill/>
          <a:ln w="28575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b="1">
                <a:solidFill>
                  <a:sysClr val="windowText" lastClr="000000"/>
                </a:solidFill>
              </a:rPr>
              <a:t>Completion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ysClr val="windowText" lastClr="000000"/>
                </a:solidFill>
              </a:rPr>
              <a:t>Completed totes are kicked to take-away conveyor routed to packing stations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928AED6-5EE6-4FE5-8DC4-2120C1FD4C28}"/>
              </a:ext>
            </a:extLst>
          </p:cNvPr>
          <p:cNvSpPr/>
          <p:nvPr/>
        </p:nvSpPr>
        <p:spPr>
          <a:xfrm>
            <a:off x="2500332" y="5663331"/>
            <a:ext cx="309576" cy="309576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0E54D8-8E3E-4020-85E1-D32B6C4EC65B}"/>
              </a:ext>
            </a:extLst>
          </p:cNvPr>
          <p:cNvSpPr/>
          <p:nvPr/>
        </p:nvSpPr>
        <p:spPr>
          <a:xfrm>
            <a:off x="2500332" y="2453211"/>
            <a:ext cx="309576" cy="309576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6F829B93-7AD0-4CAC-A44A-39E952D59AC5}"/>
              </a:ext>
            </a:extLst>
          </p:cNvPr>
          <p:cNvSpPr/>
          <p:nvPr/>
        </p:nvSpPr>
        <p:spPr>
          <a:xfrm rot="12186048" flipH="1">
            <a:off x="6649127" y="3155380"/>
            <a:ext cx="300542" cy="177163"/>
          </a:xfrm>
          <a:prstGeom prst="rightArrow">
            <a:avLst>
              <a:gd name="adj1" fmla="val 44306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 cap="flat">
            <a:solidFill>
              <a:schemeClr val="accent4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hangingPunct="0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0" name="Callout: Bent Line with Accent Bar 9">
            <a:extLst>
              <a:ext uri="{FF2B5EF4-FFF2-40B4-BE49-F238E27FC236}">
                <a16:creationId xmlns:a16="http://schemas.microsoft.com/office/drawing/2014/main" id="{9CB4F51E-6399-4AB0-AD21-8AB1CD098287}"/>
              </a:ext>
            </a:extLst>
          </p:cNvPr>
          <p:cNvSpPr/>
          <p:nvPr/>
        </p:nvSpPr>
        <p:spPr>
          <a:xfrm>
            <a:off x="9697918" y="1680704"/>
            <a:ext cx="1850396" cy="137128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27023"/>
              <a:gd name="adj5" fmla="val 78001"/>
              <a:gd name="adj6" fmla="val -179929"/>
            </a:avLst>
          </a:prstGeom>
          <a:solidFill>
            <a:schemeClr val="bg1">
              <a:alpha val="50000"/>
            </a:schemeClr>
          </a:solidFill>
          <a:ln w="28575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b="1">
                <a:solidFill>
                  <a:sysClr val="windowText" lastClr="000000"/>
                </a:solidFill>
              </a:rPr>
              <a:t>Singulation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ysClr val="windowText" lastClr="000000"/>
                </a:solidFill>
              </a:rPr>
              <a:t>Associate is directed to place single units from donor totes onto one of two cleated conveyors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5895F2-6CD9-450D-9728-41F6FD350702}"/>
              </a:ext>
            </a:extLst>
          </p:cNvPr>
          <p:cNvSpPr/>
          <p:nvPr/>
        </p:nvSpPr>
        <p:spPr>
          <a:xfrm>
            <a:off x="9388342" y="2641223"/>
            <a:ext cx="309576" cy="309576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20" name="Callout: Bent Line with Accent Bar 19">
            <a:extLst>
              <a:ext uri="{FF2B5EF4-FFF2-40B4-BE49-F238E27FC236}">
                <a16:creationId xmlns:a16="http://schemas.microsoft.com/office/drawing/2014/main" id="{A1CAA32C-5AE8-499F-B11A-3C7EFA978A1F}"/>
              </a:ext>
            </a:extLst>
          </p:cNvPr>
          <p:cNvSpPr/>
          <p:nvPr/>
        </p:nvSpPr>
        <p:spPr>
          <a:xfrm>
            <a:off x="9655567" y="4906322"/>
            <a:ext cx="1787707" cy="1167858"/>
          </a:xfrm>
          <a:prstGeom prst="accentCallout2">
            <a:avLst>
              <a:gd name="adj1" fmla="val 48111"/>
              <a:gd name="adj2" fmla="val -6202"/>
              <a:gd name="adj3" fmla="val 48111"/>
              <a:gd name="adj4" fmla="val -19331"/>
              <a:gd name="adj5" fmla="val -64763"/>
              <a:gd name="adj6" fmla="val -173955"/>
            </a:avLst>
          </a:prstGeom>
          <a:solidFill>
            <a:schemeClr val="bg1">
              <a:alpha val="50000"/>
            </a:schemeClr>
          </a:solidFill>
          <a:ln w="28575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b="1">
                <a:solidFill>
                  <a:sysClr val="windowText" lastClr="000000"/>
                </a:solidFill>
              </a:rPr>
              <a:t>Sortation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ysClr val="windowText" lastClr="000000"/>
                </a:solidFill>
              </a:rPr>
              <a:t>Shuttle traverses out and places units into appropriate store container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E3A4CB1-7A23-4B80-9EAF-7C9C438C201F}"/>
              </a:ext>
            </a:extLst>
          </p:cNvPr>
          <p:cNvSpPr/>
          <p:nvPr/>
        </p:nvSpPr>
        <p:spPr>
          <a:xfrm>
            <a:off x="9343682" y="5663331"/>
            <a:ext cx="309576" cy="309576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1" name="Callout: Bent Line with Accent Bar 10">
            <a:extLst>
              <a:ext uri="{FF2B5EF4-FFF2-40B4-BE49-F238E27FC236}">
                <a16:creationId xmlns:a16="http://schemas.microsoft.com/office/drawing/2014/main" id="{DFC689E0-6F1D-4AE0-AD66-08C6BEB7D42F}"/>
              </a:ext>
            </a:extLst>
          </p:cNvPr>
          <p:cNvSpPr/>
          <p:nvPr/>
        </p:nvSpPr>
        <p:spPr>
          <a:xfrm>
            <a:off x="9697918" y="3481369"/>
            <a:ext cx="1787707" cy="1167858"/>
          </a:xfrm>
          <a:prstGeom prst="accentCallout2">
            <a:avLst>
              <a:gd name="adj1" fmla="val 39140"/>
              <a:gd name="adj2" fmla="val -8333"/>
              <a:gd name="adj3" fmla="val 39140"/>
              <a:gd name="adj4" fmla="val -21462"/>
              <a:gd name="adj5" fmla="val 5966"/>
              <a:gd name="adj6" fmla="val -128297"/>
            </a:avLst>
          </a:prstGeom>
          <a:solidFill>
            <a:schemeClr val="bg1">
              <a:alpha val="50000"/>
            </a:schemeClr>
          </a:solidFill>
          <a:ln w="28575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b="1">
                <a:solidFill>
                  <a:sysClr val="windowText" lastClr="000000"/>
                </a:solidFill>
              </a:rPr>
              <a:t>Transfer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ysClr val="windowText" lastClr="000000"/>
                </a:solidFill>
              </a:rPr>
              <a:t>Cleated conveyor transfers units into shuttle bucket for sortation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607652D-D83E-49C7-889A-F324E89BC290}"/>
              </a:ext>
            </a:extLst>
          </p:cNvPr>
          <p:cNvSpPr/>
          <p:nvPr/>
        </p:nvSpPr>
        <p:spPr>
          <a:xfrm>
            <a:off x="9388342" y="4218242"/>
            <a:ext cx="309576" cy="309576"/>
          </a:xfrm>
          <a:prstGeom prst="ellipse">
            <a:avLst/>
          </a:prstGeom>
          <a:solidFill>
            <a:srgbClr val="FFFFFF"/>
          </a:solidFill>
          <a:ln w="28575" cap="flat">
            <a:solidFill>
              <a:srgbClr val="0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3EA0050F-2A26-49A9-9FA0-B99523A1C36A}"/>
              </a:ext>
            </a:extLst>
          </p:cNvPr>
          <p:cNvSpPr/>
          <p:nvPr/>
        </p:nvSpPr>
        <p:spPr>
          <a:xfrm rot="1285419" flipH="1">
            <a:off x="5612921" y="2766392"/>
            <a:ext cx="300542" cy="177163"/>
          </a:xfrm>
          <a:prstGeom prst="rightArrow">
            <a:avLst>
              <a:gd name="adj1" fmla="val 44306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 cap="flat">
            <a:solidFill>
              <a:schemeClr val="accent4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hangingPunct="0"/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6DE9CC1-76A3-435D-9D37-ABAB8CB9174D}"/>
              </a:ext>
            </a:extLst>
          </p:cNvPr>
          <p:cNvSpPr/>
          <p:nvPr/>
        </p:nvSpPr>
        <p:spPr>
          <a:xfrm rot="1218735" flipH="1">
            <a:off x="8292744" y="2810713"/>
            <a:ext cx="300542" cy="177163"/>
          </a:xfrm>
          <a:prstGeom prst="rightArrow">
            <a:avLst>
              <a:gd name="adj1" fmla="val 44306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 cap="flat">
            <a:solidFill>
              <a:schemeClr val="accent4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29F0A073-E0BB-49AF-88A6-410CA487EE8A}"/>
              </a:ext>
            </a:extLst>
          </p:cNvPr>
          <p:cNvSpPr/>
          <p:nvPr/>
        </p:nvSpPr>
        <p:spPr>
          <a:xfrm rot="12875676" flipH="1">
            <a:off x="5266454" y="5828574"/>
            <a:ext cx="300542" cy="177163"/>
          </a:xfrm>
          <a:prstGeom prst="rightArrow">
            <a:avLst>
              <a:gd name="adj1" fmla="val 44306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 cap="flat">
            <a:solidFill>
              <a:schemeClr val="accent4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E8672D3B-4D59-4234-B1CA-1E72BB32253E}"/>
              </a:ext>
            </a:extLst>
          </p:cNvPr>
          <p:cNvSpPr/>
          <p:nvPr/>
        </p:nvSpPr>
        <p:spPr>
          <a:xfrm rot="19225098" flipH="1">
            <a:off x="7014382" y="3569773"/>
            <a:ext cx="300542" cy="177163"/>
          </a:xfrm>
          <a:prstGeom prst="rightArrow">
            <a:avLst>
              <a:gd name="adj1" fmla="val 44306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 cap="flat">
            <a:solidFill>
              <a:schemeClr val="accent4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A045280D-A68D-4149-8401-B94B16152E8B}"/>
              </a:ext>
            </a:extLst>
          </p:cNvPr>
          <p:cNvSpPr/>
          <p:nvPr/>
        </p:nvSpPr>
        <p:spPr>
          <a:xfrm rot="19225098" flipH="1">
            <a:off x="5991144" y="5327207"/>
            <a:ext cx="300542" cy="177163"/>
          </a:xfrm>
          <a:prstGeom prst="rightArrow">
            <a:avLst>
              <a:gd name="adj1" fmla="val 44306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 cap="flat">
            <a:solidFill>
              <a:schemeClr val="accent4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10660C56-5784-4370-8149-7AB56E882E4B}"/>
              </a:ext>
            </a:extLst>
          </p:cNvPr>
          <p:cNvSpPr/>
          <p:nvPr/>
        </p:nvSpPr>
        <p:spPr>
          <a:xfrm rot="19842983" flipH="1">
            <a:off x="4917569" y="2840249"/>
            <a:ext cx="300542" cy="177163"/>
          </a:xfrm>
          <a:prstGeom prst="rightArrow">
            <a:avLst>
              <a:gd name="adj1" fmla="val 44306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 cap="flat">
            <a:solidFill>
              <a:schemeClr val="accent4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01A00D4D-2562-4AA5-B2FE-7F1E6461A868}"/>
              </a:ext>
            </a:extLst>
          </p:cNvPr>
          <p:cNvSpPr/>
          <p:nvPr/>
        </p:nvSpPr>
        <p:spPr>
          <a:xfrm rot="12875676" flipH="1">
            <a:off x="2536106" y="4151678"/>
            <a:ext cx="300542" cy="177163"/>
          </a:xfrm>
          <a:prstGeom prst="rightArrow">
            <a:avLst>
              <a:gd name="adj1" fmla="val 44306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 cap="flat">
            <a:solidFill>
              <a:schemeClr val="accent4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E3E6E35F-2F6D-4EAA-8CAE-4D6874EA055C}"/>
              </a:ext>
            </a:extLst>
          </p:cNvPr>
          <p:cNvSpPr/>
          <p:nvPr/>
        </p:nvSpPr>
        <p:spPr>
          <a:xfrm rot="19568114" flipH="1">
            <a:off x="3863708" y="4091852"/>
            <a:ext cx="300542" cy="177163"/>
          </a:xfrm>
          <a:prstGeom prst="rightArrow">
            <a:avLst>
              <a:gd name="adj1" fmla="val 44306"/>
              <a:gd name="adj2" fmla="val 50000"/>
            </a:avLst>
          </a:prstGeom>
          <a:solidFill>
            <a:schemeClr val="accent4">
              <a:lumMod val="60000"/>
              <a:lumOff val="40000"/>
            </a:schemeClr>
          </a:solidFill>
          <a:ln w="19050" cap="flat">
            <a:solidFill>
              <a:schemeClr val="accent4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26" name="Picture 2" descr="Meijer - Wikipedia">
            <a:extLst>
              <a:ext uri="{FF2B5EF4-FFF2-40B4-BE49-F238E27FC236}">
                <a16:creationId xmlns:a16="http://schemas.microsoft.com/office/drawing/2014/main" id="{21D98D92-24DA-254F-89F8-D2F5636C7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312" y="161781"/>
            <a:ext cx="926362" cy="35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6012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0" grpId="0" animBg="1"/>
      <p:bldP spid="22" grpId="0" animBg="1"/>
      <p:bldP spid="20" grpId="0" animBg="1"/>
      <p:bldP spid="23" grpId="0" animBg="1"/>
      <p:bldP spid="11" grpId="0" animBg="1"/>
      <p:bldP spid="2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BC1DE09-1932-0C49-A7E6-562DAF45EA9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name="think-cell Slide" r:id="rId6" imgW="7772400" imgH="10058400" progId="TCLayout.ActiveDocument.1">
                  <p:embed/>
                </p:oleObj>
              </mc:Choice>
              <mc:Fallback>
                <p:oleObj name="think-cell Slide" r:id="rId6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BC1DE09-1932-0C49-A7E6-562DAF45E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36F6AA3-1F5B-9C4C-B5D6-1C343FFC254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/>
            <a:endParaRPr lang="en-US" sz="2400" b="1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02558-7DB6-5142-B341-C393258CA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Layout for 8 Semi-Automated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D8E86D-4B10-1A4A-89E3-00F9244F92F2}"/>
              </a:ext>
            </a:extLst>
          </p:cNvPr>
          <p:cNvSpPr txBox="1"/>
          <p:nvPr/>
        </p:nvSpPr>
        <p:spPr>
          <a:xfrm>
            <a:off x="329852" y="917548"/>
            <a:ext cx="3975098" cy="342900"/>
          </a:xfrm>
          <a:prstGeom prst="rect">
            <a:avLst/>
          </a:prstGeom>
          <a:solidFill>
            <a:schemeClr val="bg1"/>
          </a:solidFill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>
                <a:sym typeface="Arial"/>
              </a:rPr>
              <a:t>High-level view of targeted area</a:t>
            </a:r>
            <a:endParaRPr kumimoji="0" 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880274-1A24-AA48-8C06-51BF88B2F028}"/>
              </a:ext>
            </a:extLst>
          </p:cNvPr>
          <p:cNvCxnSpPr>
            <a:cxnSpLocks/>
          </p:cNvCxnSpPr>
          <p:nvPr/>
        </p:nvCxnSpPr>
        <p:spPr>
          <a:xfrm>
            <a:off x="329852" y="1246147"/>
            <a:ext cx="3741491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3AC23EE-C69B-8441-A534-B221C787F933}"/>
              </a:ext>
            </a:extLst>
          </p:cNvPr>
          <p:cNvSpPr txBox="1"/>
          <p:nvPr/>
        </p:nvSpPr>
        <p:spPr>
          <a:xfrm>
            <a:off x="4402386" y="917548"/>
            <a:ext cx="3975098" cy="342900"/>
          </a:xfrm>
          <a:prstGeom prst="rect">
            <a:avLst/>
          </a:prstGeom>
          <a:solidFill>
            <a:schemeClr val="bg1"/>
          </a:solidFill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Autofit/>
          </a:bodyPr>
          <a:lstStyle/>
          <a:p>
            <a:pPr marL="0" marR="0" indent="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>
                <a:sym typeface="Arial"/>
              </a:rPr>
              <a:t>Semi-Automated RSR deployment</a:t>
            </a:r>
            <a:endParaRPr kumimoji="0" lang="en-US" sz="14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D0C85E-18E0-A143-B05B-BC303CC754B8}"/>
              </a:ext>
            </a:extLst>
          </p:cNvPr>
          <p:cNvCxnSpPr>
            <a:cxnSpLocks/>
          </p:cNvCxnSpPr>
          <p:nvPr/>
        </p:nvCxnSpPr>
        <p:spPr>
          <a:xfrm>
            <a:off x="4402386" y="1246147"/>
            <a:ext cx="3640592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C6C127B-43D1-7945-8032-20C99B1FDFB1}"/>
              </a:ext>
            </a:extLst>
          </p:cNvPr>
          <p:cNvSpPr/>
          <p:nvPr/>
        </p:nvSpPr>
        <p:spPr>
          <a:xfrm>
            <a:off x="8902285" y="1881963"/>
            <a:ext cx="3122961" cy="36212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91440" rIns="45720" bIns="45718" numCol="1" spcCol="38100" rtlCol="0" fromWordArt="0" anchor="t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R="0" defTabSz="914400" rtl="0" fontAlgn="auto" latinLnBrk="0" hangingPunct="0">
              <a:lnSpc>
                <a:spcPct val="100000"/>
              </a:lnSpc>
              <a:buClrTx/>
              <a:buSzTx/>
              <a:tabLst/>
            </a:pPr>
            <a:r>
              <a:rPr lang="en-US" sz="1400" b="1"/>
              <a:t>Objectives </a:t>
            </a:r>
          </a:p>
          <a:p>
            <a:pPr marR="0" defTabSz="914400" rtl="0" fontAlgn="auto" latinLnBrk="0" hangingPunct="0">
              <a:lnSpc>
                <a:spcPct val="100000"/>
              </a:lnSpc>
              <a:buClrTx/>
              <a:buSzTx/>
              <a:tabLst/>
            </a:pPr>
            <a:endParaRPr lang="en-US" sz="1400"/>
          </a:p>
          <a:p>
            <a:pPr marL="285750" marR="0" indent="-285750" defTabSz="914400" rtl="0" fontAlgn="auto" latinLnBrk="0" hangingPunct="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/>
              <a:t>Minimize impact on operations during deployment </a:t>
            </a:r>
          </a:p>
          <a:p>
            <a:pPr marL="285750" marR="0" indent="-285750" defTabSz="914400" rtl="0" fontAlgn="auto" latinLnBrk="0" hangingPunct="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/>
              <a:t>Subset of put walls to remain</a:t>
            </a:r>
          </a:p>
          <a:p>
            <a:pPr marL="285750" marR="0" indent="-285750" defTabSz="914400" rtl="0" fontAlgn="auto" latinLnBrk="0" hangingPunct="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/>
              <a:t>Maintain operational access </a:t>
            </a:r>
          </a:p>
          <a:p>
            <a:pPr marL="285750" marR="0" indent="-285750" defTabSz="914400" rtl="0" fontAlgn="auto" latinLnBrk="0" hangingPunct="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/>
              <a:t>Leverage existing MHE where possible </a:t>
            </a:r>
          </a:p>
          <a:p>
            <a:pPr marL="285750" marR="0" indent="-285750" defTabSz="914400" rtl="0" fontAlgn="auto" latinLnBrk="0" hangingPunct="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/>
              <a:t>Single-phased deployment </a:t>
            </a:r>
          </a:p>
          <a:p>
            <a:pPr marR="0" defTabSz="914400" rtl="0" fontAlgn="auto" latinLnBrk="0" hangingPunct="0">
              <a:lnSpc>
                <a:spcPct val="100000"/>
              </a:lnSpc>
              <a:buClrTx/>
              <a:buSzTx/>
              <a:tabLst/>
            </a:pPr>
            <a:endParaRPr lang="en-US" sz="1400"/>
          </a:p>
          <a:p>
            <a:pPr marR="0" defTabSz="914400" rtl="0" fontAlgn="auto" latinLnBrk="0" hangingPunct="0">
              <a:lnSpc>
                <a:spcPct val="100000"/>
              </a:lnSpc>
              <a:buClrTx/>
              <a:buSzTx/>
              <a:tabLst/>
            </a:pPr>
            <a:r>
              <a:rPr lang="en-US" sz="1400" b="1"/>
              <a:t>Berkshire Grey Scope</a:t>
            </a:r>
          </a:p>
          <a:p>
            <a:pPr marR="0" defTabSz="914400" rtl="0" fontAlgn="auto" latinLnBrk="0" hangingPunct="0">
              <a:lnSpc>
                <a:spcPct val="100000"/>
              </a:lnSpc>
              <a:buClrTx/>
              <a:buSzTx/>
              <a:tabLst/>
            </a:pPr>
            <a:endParaRPr lang="en-US" sz="1400"/>
          </a:p>
          <a:p>
            <a:pPr marL="285750" marR="0" indent="-285750" defTabSz="914400" rtl="0" fontAlgn="auto" latinLnBrk="0" hangingPunct="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/>
              <a:t>8 RSR units </a:t>
            </a:r>
          </a:p>
          <a:p>
            <a:pPr marL="285750" marR="0" indent="-285750" defTabSz="914400" rtl="0" fontAlgn="auto" latinLnBrk="0" hangingPunct="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/>
              <a:t>All supporting conveyors </a:t>
            </a:r>
          </a:p>
          <a:p>
            <a:pPr marL="285750" marR="0" indent="-285750" defTabSz="914400" rtl="0" fontAlgn="auto" latinLnBrk="0" hangingPunct="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/>
              <a:t>Software, IT hardware </a:t>
            </a:r>
          </a:p>
          <a:p>
            <a:pPr marL="285750" marR="0" indent="-285750" defTabSz="914400" rtl="0" fontAlgn="auto" latinLnBrk="0" hangingPunct="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/>
              <a:t>Deployment costs </a:t>
            </a:r>
          </a:p>
          <a:p>
            <a:pPr marL="285750" marR="0" indent="-285750" defTabSz="914400" rtl="0" fontAlgn="auto" latinLnBrk="0" hangingPunct="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/>
              <a:t>Contingency for unexpected changes </a:t>
            </a:r>
          </a:p>
          <a:p>
            <a:pPr hangingPunct="0"/>
            <a:endParaRPr lang="en-US" sz="1400"/>
          </a:p>
        </p:txBody>
      </p:sp>
      <p:pic>
        <p:nvPicPr>
          <p:cNvPr id="20" name="Picture 2" descr="Meijer - Wikipedia">
            <a:extLst>
              <a:ext uri="{FF2B5EF4-FFF2-40B4-BE49-F238E27FC236}">
                <a16:creationId xmlns:a16="http://schemas.microsoft.com/office/drawing/2014/main" id="{AA2DBDB0-3846-5A4E-9E53-4B5113F74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312" y="161781"/>
            <a:ext cx="926362" cy="35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7F83FD-5EEA-6740-A9DB-52952054B3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649" t="4535" r="8952"/>
          <a:stretch/>
        </p:blipFill>
        <p:spPr>
          <a:xfrm>
            <a:off x="4402386" y="1510229"/>
            <a:ext cx="3640592" cy="4364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969A8E-25C4-D940-9EAF-04CC54662B4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6857" t="4535" r="7433"/>
          <a:stretch/>
        </p:blipFill>
        <p:spPr>
          <a:xfrm>
            <a:off x="329852" y="1510230"/>
            <a:ext cx="3741491" cy="4364679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9D72620B-7C6C-5947-907B-DE1C38EA9B9C}"/>
              </a:ext>
            </a:extLst>
          </p:cNvPr>
          <p:cNvSpPr/>
          <p:nvPr/>
        </p:nvSpPr>
        <p:spPr>
          <a:xfrm>
            <a:off x="4828083" y="2854974"/>
            <a:ext cx="1004341" cy="749508"/>
          </a:xfrm>
          <a:prstGeom prst="rightArrow">
            <a:avLst/>
          </a:prstGeom>
          <a:solidFill>
            <a:srgbClr val="E9EAEB"/>
          </a:solidFill>
          <a:ln w="28575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 fontScale="62500" lnSpcReduction="2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/>
              <a:t>Supply Totes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/>
              <a:t>Arrive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D1EE426C-4FBE-BE40-B65E-8477EBB42C72}"/>
              </a:ext>
            </a:extLst>
          </p:cNvPr>
          <p:cNvSpPr/>
          <p:nvPr/>
        </p:nvSpPr>
        <p:spPr>
          <a:xfrm flipH="1">
            <a:off x="5189244" y="5403303"/>
            <a:ext cx="1005840" cy="749508"/>
          </a:xfrm>
          <a:prstGeom prst="rightArrow">
            <a:avLst/>
          </a:prstGeom>
          <a:solidFill>
            <a:srgbClr val="E9EAEB"/>
          </a:solidFill>
          <a:ln w="28575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 fontScale="62500" lnSpcReduction="2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/>
              <a:t>Supply Totes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/>
              <a:t>Depart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81AF64D-5F30-444C-9A8A-8470137D364B}"/>
              </a:ext>
            </a:extLst>
          </p:cNvPr>
          <p:cNvSpPr/>
          <p:nvPr/>
        </p:nvSpPr>
        <p:spPr>
          <a:xfrm rot="16200000">
            <a:off x="7127335" y="2579067"/>
            <a:ext cx="749509" cy="875403"/>
          </a:xfrm>
          <a:prstGeom prst="rightArrow">
            <a:avLst/>
          </a:prstGeom>
          <a:solidFill>
            <a:srgbClr val="E9EAEB"/>
          </a:solidFill>
          <a:ln w="28575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 fontScale="925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b="1"/>
              <a:t>OB Totes Depart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D3526679-C774-2641-959B-5C6381241BC0}"/>
              </a:ext>
            </a:extLst>
          </p:cNvPr>
          <p:cNvSpPr/>
          <p:nvPr/>
        </p:nvSpPr>
        <p:spPr>
          <a:xfrm rot="16200000">
            <a:off x="6999919" y="4898145"/>
            <a:ext cx="1004341" cy="875403"/>
          </a:xfrm>
          <a:prstGeom prst="rightArrow">
            <a:avLst/>
          </a:prstGeom>
          <a:solidFill>
            <a:srgbClr val="E9EAEB"/>
          </a:solidFill>
          <a:ln w="28575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b="1"/>
              <a:t>OB Totes Enter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EABED7-4176-0E4E-AD89-B15FCAC048E0}"/>
              </a:ext>
            </a:extLst>
          </p:cNvPr>
          <p:cNvSpPr/>
          <p:nvPr/>
        </p:nvSpPr>
        <p:spPr>
          <a:xfrm>
            <a:off x="6370819" y="3064836"/>
            <a:ext cx="816965" cy="364163"/>
          </a:xfrm>
          <a:prstGeom prst="rect">
            <a:avLst/>
          </a:prstGeom>
          <a:solidFill>
            <a:srgbClr val="E9EAEB"/>
          </a:solidFill>
          <a:ln w="28575" cap="flat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900" b="1"/>
              <a:t>Tote Workstations</a:t>
            </a:r>
          </a:p>
        </p:txBody>
      </p:sp>
    </p:spTree>
    <p:extLst>
      <p:ext uri="{BB962C8B-B14F-4D97-AF65-F5344CB8AC3E}">
        <p14:creationId xmlns:p14="http://schemas.microsoft.com/office/powerpoint/2010/main" val="167431113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D64B7DF-A22D-4516-A6D1-E98D6A4907A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92279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name="think-cell Slide" r:id="rId6" imgW="333" imgH="336" progId="TCLayout.ActiveDocument.1">
                  <p:embed/>
                </p:oleObj>
              </mc:Choice>
              <mc:Fallback>
                <p:oleObj name="think-cell Slide" r:id="rId6" imgW="333" imgH="33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D64B7DF-A22D-4516-A6D1-E98D6A4907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EBC78B6-4D28-4C81-8F6D-E64FD663150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/>
            <a:endParaRPr lang="en-US" sz="3800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7EDCF-03D3-4E3E-B789-DE48D2AF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114" y="1906291"/>
            <a:ext cx="7477864" cy="2852739"/>
          </a:xfr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Appendix</a:t>
            </a:r>
            <a:br>
              <a:rPr lang="en-US" dirty="0"/>
            </a:br>
            <a:br>
              <a:rPr lang="en-US" dirty="0"/>
            </a:br>
            <a:r>
              <a:rPr lang="en-US" b="0" dirty="0">
                <a:solidFill>
                  <a:srgbClr val="00B0F0"/>
                </a:solidFill>
              </a:rPr>
              <a:t>Integration Overview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AFE6E9-875A-4E92-BD24-2E0BBA3383C2}"/>
              </a:ext>
            </a:extLst>
          </p:cNvPr>
          <p:cNvCxnSpPr>
            <a:cxnSpLocks/>
          </p:cNvCxnSpPr>
          <p:nvPr/>
        </p:nvCxnSpPr>
        <p:spPr>
          <a:xfrm>
            <a:off x="2791326" y="3301466"/>
            <a:ext cx="6622181" cy="0"/>
          </a:xfrm>
          <a:prstGeom prst="line">
            <a:avLst/>
          </a:prstGeom>
          <a:noFill/>
          <a:ln w="9525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9419729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DC28152-2765-BC45-9B56-E2194AE3DCB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DC28152-2765-BC45-9B56-E2194AE3DC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8610DC7-E2A3-204C-919F-D479AABFDDC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/>
            <a:endParaRPr lang="en-US" sz="2400" b="1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EB1CA-3CFB-FB4E-9A5C-8DAE9CE9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Triage / Troubleshooting between Berkshire Grey / Dematic Scope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C2EAD7-194F-0F44-89EA-4D3616D6620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35697" y="917673"/>
            <a:ext cx="6171535" cy="5416750"/>
          </a:xfrm>
        </p:spPr>
        <p:txBody>
          <a:bodyPr>
            <a:normAutofit fontScale="92500"/>
          </a:bodyPr>
          <a:lstStyle/>
          <a:p>
            <a:r>
              <a:rPr lang="en-US"/>
              <a:t>Physically and logically, there is a relatively clear delineation between Berkshire Grey (BG) and Dematic equipment / scope </a:t>
            </a:r>
          </a:p>
          <a:p>
            <a:r>
              <a:rPr lang="en-US"/>
              <a:t>In other engagements, BG is responsible for the ‘black box’ containing the sortation equipment, as well as the box and tote conveyor networks therein </a:t>
            </a:r>
          </a:p>
          <a:p>
            <a:r>
              <a:rPr lang="en-US"/>
              <a:t>BG reports on ‘system availability’ by type to understand accountability and troubleshooting under various scenarios</a:t>
            </a:r>
          </a:p>
          <a:p>
            <a:pPr lvl="1"/>
            <a:r>
              <a:rPr lang="en-US"/>
              <a:t>When performance falls below expectation, BG will report on any contributing events to this occurrence </a:t>
            </a:r>
          </a:p>
          <a:p>
            <a:pPr lvl="1"/>
            <a:r>
              <a:rPr lang="en-US"/>
              <a:t>‘External starvation’ are instances when the BG system cannot perform its functions due to events outside of its control</a:t>
            </a:r>
          </a:p>
          <a:p>
            <a:pPr lvl="2"/>
            <a:r>
              <a:rPr lang="en-US"/>
              <a:t>OB tote backup (orders unable to close at cells)</a:t>
            </a:r>
          </a:p>
          <a:p>
            <a:pPr lvl="2"/>
            <a:r>
              <a:rPr lang="en-US"/>
              <a:t>IB tote unavailability (lack of supply totes at cells)</a:t>
            </a:r>
          </a:p>
          <a:p>
            <a:pPr lvl="2"/>
            <a:r>
              <a:rPr lang="en-US"/>
              <a:t>BG would propose using sensors to detect and report on these occurrences (OB line blocked for X minutes; IB has seen no totes for Y minutes)</a:t>
            </a:r>
          </a:p>
          <a:p>
            <a:pPr lvl="1"/>
            <a:r>
              <a:rPr lang="en-US"/>
              <a:t>Other events fall within BG scope </a:t>
            </a:r>
          </a:p>
          <a:p>
            <a:pPr lvl="2"/>
            <a:r>
              <a:rPr lang="en-US"/>
              <a:t>Internal starvation (totes waiting on routing in ‘black box’)</a:t>
            </a:r>
          </a:p>
          <a:p>
            <a:pPr lvl="2"/>
            <a:r>
              <a:rPr lang="en-US"/>
              <a:t>Intervention required (fault / jam waiting on operator)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7E0169-BCA1-0049-A16A-57966232EA42}"/>
              </a:ext>
            </a:extLst>
          </p:cNvPr>
          <p:cNvSpPr txBox="1"/>
          <p:nvPr/>
        </p:nvSpPr>
        <p:spPr>
          <a:xfrm>
            <a:off x="858644" y="713678"/>
            <a:ext cx="0" cy="0"/>
          </a:xfrm>
          <a:prstGeom prst="rect">
            <a:avLst/>
          </a:prstGeom>
          <a:solidFill>
            <a:schemeClr val="bg1"/>
          </a:solidFill>
          <a:ln w="952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ctr">
            <a:normAutofit fontScale="25000" lnSpcReduction="20000"/>
          </a:bodyPr>
          <a:lstStyle/>
          <a:p>
            <a:pPr marL="0" marR="0" indent="0" algn="ctr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 err="1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2F61EB-0039-3747-BC2F-A4417673B25A}"/>
              </a:ext>
            </a:extLst>
          </p:cNvPr>
          <p:cNvSpPr/>
          <p:nvPr/>
        </p:nvSpPr>
        <p:spPr>
          <a:xfrm>
            <a:off x="6517143" y="917673"/>
            <a:ext cx="5577847" cy="2485549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2E303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3A718A-D60E-F84F-AFF1-76B91442BAFF}"/>
              </a:ext>
            </a:extLst>
          </p:cNvPr>
          <p:cNvSpPr/>
          <p:nvPr/>
        </p:nvSpPr>
        <p:spPr>
          <a:xfrm>
            <a:off x="6527549" y="917673"/>
            <a:ext cx="5567440" cy="393869"/>
          </a:xfrm>
          <a:prstGeom prst="rect">
            <a:avLst/>
          </a:prstGeom>
          <a:solidFill>
            <a:schemeClr val="tx1"/>
          </a:solidFill>
          <a:ln w="190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Reporting Option 1: Data  / Event-Based Reporting 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80A30E2-737C-5849-8392-BC3299BFF77A}"/>
              </a:ext>
            </a:extLst>
          </p:cNvPr>
          <p:cNvSpPr txBox="1">
            <a:spLocks/>
          </p:cNvSpPr>
          <p:nvPr/>
        </p:nvSpPr>
        <p:spPr>
          <a:xfrm>
            <a:off x="6527548" y="1311542"/>
            <a:ext cx="5567440" cy="209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40" tIns="45720" rIns="0" bIns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kern="0"/>
              <a:t>Raw operational data available to Meijer team via network </a:t>
            </a:r>
          </a:p>
          <a:p>
            <a:r>
              <a:rPr lang="en-US" kern="0"/>
              <a:t>Accessible through Meijer’s reporting tool of choice </a:t>
            </a:r>
          </a:p>
          <a:p>
            <a:pPr lvl="1"/>
            <a:r>
              <a:rPr lang="en-US" kern="0"/>
              <a:t>Note – General applicability for reporting </a:t>
            </a:r>
          </a:p>
          <a:p>
            <a:r>
              <a:rPr lang="en-US" kern="0"/>
              <a:t>Could also be reported to existing (Dematic) WCS, or other warehouse monitoring tools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kern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05F2CD-0E85-404D-8A3E-B52BDBF66DC0}"/>
              </a:ext>
            </a:extLst>
          </p:cNvPr>
          <p:cNvSpPr/>
          <p:nvPr/>
        </p:nvSpPr>
        <p:spPr>
          <a:xfrm>
            <a:off x="6517143" y="3556701"/>
            <a:ext cx="5577847" cy="2485549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2E303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888212-67E8-6A46-9E30-5AA55AD52A54}"/>
              </a:ext>
            </a:extLst>
          </p:cNvPr>
          <p:cNvSpPr/>
          <p:nvPr/>
        </p:nvSpPr>
        <p:spPr>
          <a:xfrm>
            <a:off x="6527549" y="3556701"/>
            <a:ext cx="5567440" cy="393869"/>
          </a:xfrm>
          <a:prstGeom prst="rect">
            <a:avLst/>
          </a:prstGeom>
          <a:solidFill>
            <a:schemeClr val="tx1"/>
          </a:solidFill>
          <a:ln w="190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Reporting Option 2: Canned Reporting / Dashboard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E1FC627-9773-6848-915A-FF9195953E5C}"/>
              </a:ext>
            </a:extLst>
          </p:cNvPr>
          <p:cNvSpPr txBox="1">
            <a:spLocks/>
          </p:cNvSpPr>
          <p:nvPr/>
        </p:nvSpPr>
        <p:spPr>
          <a:xfrm>
            <a:off x="6527548" y="3950570"/>
            <a:ext cx="5567440" cy="2091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40" tIns="45720" rIns="0" bIns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kern="0"/>
              <a:t>Berkshire Grey provisions a BG ‘monitor’ dashboard including these (and other) events, as well as productivity reporting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kern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FBEABF-1AC9-E74C-8912-962CBC40D1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WatercolorSpong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54515" y="4817178"/>
            <a:ext cx="1995076" cy="11235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F3C906-16C3-A44A-B958-0A1B55364C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25939" y="4819510"/>
            <a:ext cx="1999353" cy="1121702"/>
          </a:xfrm>
          <a:prstGeom prst="rect">
            <a:avLst/>
          </a:prstGeom>
        </p:spPr>
      </p:pic>
      <p:pic>
        <p:nvPicPr>
          <p:cNvPr id="16" name="Picture 2" descr="Meijer - Wikipedia">
            <a:extLst>
              <a:ext uri="{FF2B5EF4-FFF2-40B4-BE49-F238E27FC236}">
                <a16:creationId xmlns:a16="http://schemas.microsoft.com/office/drawing/2014/main" id="{822C6EBD-AC31-4B46-8AD7-432433D45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312" y="161781"/>
            <a:ext cx="926362" cy="35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004688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D64B7DF-A22D-4516-A6D1-E98D6A4907A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4" name="think-cell Slide" r:id="rId6" imgW="333" imgH="336" progId="TCLayout.ActiveDocument.1">
                  <p:embed/>
                </p:oleObj>
              </mc:Choice>
              <mc:Fallback>
                <p:oleObj name="think-cell Slide" r:id="rId6" imgW="333" imgH="33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D64B7DF-A22D-4516-A6D1-E98D6A4907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EBC78B6-4D28-4C81-8F6D-E64FD663150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/>
            <a:endParaRPr lang="en-US" sz="380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7EDCF-03D3-4E3E-B789-DE48D2AF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114" y="1906291"/>
            <a:ext cx="7477864" cy="2852739"/>
          </a:xfr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US"/>
              <a:t>Appendix</a:t>
            </a:r>
            <a:br>
              <a:rPr lang="en-US"/>
            </a:br>
            <a:br>
              <a:rPr lang="en-US"/>
            </a:br>
            <a:r>
              <a:rPr lang="en-US" b="0">
                <a:solidFill>
                  <a:srgbClr val="00B0F0"/>
                </a:solidFill>
              </a:rPr>
              <a:t>Additional Message Details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AFE6E9-875A-4E92-BD24-2E0BBA3383C2}"/>
              </a:ext>
            </a:extLst>
          </p:cNvPr>
          <p:cNvCxnSpPr>
            <a:cxnSpLocks/>
          </p:cNvCxnSpPr>
          <p:nvPr/>
        </p:nvCxnSpPr>
        <p:spPr>
          <a:xfrm>
            <a:off x="2791326" y="3301466"/>
            <a:ext cx="6622181" cy="0"/>
          </a:xfrm>
          <a:prstGeom prst="line">
            <a:avLst/>
          </a:prstGeom>
          <a:noFill/>
          <a:ln w="9525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17003381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CFA142-CFED-5742-9460-137676549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56" y="582722"/>
            <a:ext cx="4879180" cy="1114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ABB70B-44F0-954C-87AE-EF7ED0678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56" y="1798762"/>
            <a:ext cx="6877033" cy="2198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5EB018-DE81-E942-B07A-916AE5074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56" y="4120817"/>
            <a:ext cx="9054452" cy="1922174"/>
          </a:xfrm>
          <a:prstGeom prst="rect">
            <a:avLst/>
          </a:prstGeom>
        </p:spPr>
      </p:pic>
      <p:sp>
        <p:nvSpPr>
          <p:cNvPr id="9" name="Title 6">
            <a:extLst>
              <a:ext uri="{FF2B5EF4-FFF2-40B4-BE49-F238E27FC236}">
                <a16:creationId xmlns:a16="http://schemas.microsoft.com/office/drawing/2014/main" id="{FA17EB20-A64A-AC48-BDD4-7D321DE4B323}"/>
              </a:ext>
            </a:extLst>
          </p:cNvPr>
          <p:cNvSpPr txBox="1">
            <a:spLocks/>
          </p:cNvSpPr>
          <p:nvPr/>
        </p:nvSpPr>
        <p:spPr>
          <a:xfrm>
            <a:off x="7464287" y="35295"/>
            <a:ext cx="4410387" cy="8915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ln>
                  <a:noFill/>
                </a:ln>
                <a:solidFill>
                  <a:srgbClr val="1A1918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kern="0"/>
              <a:t>Admin Messages</a:t>
            </a:r>
          </a:p>
        </p:txBody>
      </p:sp>
    </p:spTree>
    <p:extLst>
      <p:ext uri="{BB962C8B-B14F-4D97-AF65-F5344CB8AC3E}">
        <p14:creationId xmlns:p14="http://schemas.microsoft.com/office/powerpoint/2010/main" val="388444268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FC36DA-600E-BD47-B7B9-D44369A2C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56" y="3525287"/>
            <a:ext cx="8121927" cy="23191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34EBA0-F68B-DE42-86A6-2D4D2368C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56" y="894522"/>
            <a:ext cx="9762519" cy="2438192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F0B3DE08-FBEA-D744-B982-237C71A30EEE}"/>
              </a:ext>
            </a:extLst>
          </p:cNvPr>
          <p:cNvSpPr txBox="1">
            <a:spLocks/>
          </p:cNvSpPr>
          <p:nvPr/>
        </p:nvSpPr>
        <p:spPr>
          <a:xfrm>
            <a:off x="7464287" y="35295"/>
            <a:ext cx="4410387" cy="8915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ln>
                  <a:noFill/>
                </a:ln>
                <a:solidFill>
                  <a:srgbClr val="1A1918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kern="0"/>
              <a:t>Inbound Messages</a:t>
            </a:r>
          </a:p>
        </p:txBody>
      </p:sp>
    </p:spTree>
    <p:extLst>
      <p:ext uri="{BB962C8B-B14F-4D97-AF65-F5344CB8AC3E}">
        <p14:creationId xmlns:p14="http://schemas.microsoft.com/office/powerpoint/2010/main" val="418688623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2965-317C-3949-80B8-54DD120F7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Tote Rates Discussion</a:t>
            </a:r>
          </a:p>
        </p:txBody>
      </p:sp>
    </p:spTree>
    <p:extLst>
      <p:ext uri="{BB962C8B-B14F-4D97-AF65-F5344CB8AC3E}">
        <p14:creationId xmlns:p14="http://schemas.microsoft.com/office/powerpoint/2010/main" val="397319359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E757D2-B805-8847-8B19-E47CA5C45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14" y="0"/>
            <a:ext cx="5778116" cy="1806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3A35D48-76B1-5243-A02B-E6804876E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13" y="1806727"/>
            <a:ext cx="4269670" cy="26589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9BAB3F-0F21-FF43-90B1-D3B56EEE43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014" y="4465683"/>
            <a:ext cx="5504622" cy="1954995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4BAD7785-7C54-4443-9152-0C3B1E15E0CB}"/>
              </a:ext>
            </a:extLst>
          </p:cNvPr>
          <p:cNvSpPr txBox="1">
            <a:spLocks/>
          </p:cNvSpPr>
          <p:nvPr/>
        </p:nvSpPr>
        <p:spPr>
          <a:xfrm>
            <a:off x="7464287" y="35295"/>
            <a:ext cx="4410387" cy="89153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ln>
                  <a:noFill/>
                </a:ln>
                <a:solidFill>
                  <a:srgbClr val="1A1918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i="0" u="none" strike="noStrike" cap="none" spc="0" baseline="0">
                <a:ln>
                  <a:noFill/>
                </a:ln>
                <a:solidFill>
                  <a:srgbClr val="003E6C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kern="0"/>
              <a:t>Outbound Messages</a:t>
            </a:r>
          </a:p>
        </p:txBody>
      </p:sp>
    </p:spTree>
    <p:extLst>
      <p:ext uri="{BB962C8B-B14F-4D97-AF65-F5344CB8AC3E}">
        <p14:creationId xmlns:p14="http://schemas.microsoft.com/office/powerpoint/2010/main" val="90982427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BA0D349-2329-6C42-A23C-90DD2BF10722}"/>
              </a:ext>
            </a:extLst>
          </p:cNvPr>
          <p:cNvSpPr/>
          <p:nvPr/>
        </p:nvSpPr>
        <p:spPr>
          <a:xfrm>
            <a:off x="347446" y="1609160"/>
            <a:ext cx="3073552" cy="42613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9FD5E-A39A-4D55-9C69-2D7459539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Through use of solution proxies, Berkshire Grey systems have great flexibility in protocols and integration schemes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3F2D10-2411-4AA1-A573-6D87F6957C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680299" y="6027292"/>
            <a:ext cx="168090" cy="147831"/>
          </a:xfrm>
        </p:spPr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FE030F-6FFE-B040-B963-DFE26EA253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28750" y1="16094" x2="28750" y2="16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516" y="2599761"/>
            <a:ext cx="2661138" cy="2661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9AD1B1-0A96-2F4B-80A0-17A88AB5C1BF}"/>
              </a:ext>
            </a:extLst>
          </p:cNvPr>
          <p:cNvSpPr txBox="1"/>
          <p:nvPr/>
        </p:nvSpPr>
        <p:spPr>
          <a:xfrm>
            <a:off x="473796" y="1755697"/>
            <a:ext cx="2826366" cy="650778"/>
          </a:xfrm>
          <a:prstGeom prst="rect">
            <a:avLst/>
          </a:prstGeom>
          <a:solidFill>
            <a:schemeClr val="bg1"/>
          </a:solidFill>
          <a:ln w="952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Warehousing Platform(s)</a:t>
            </a:r>
          </a:p>
          <a:p>
            <a:pPr marL="0" marR="0" indent="0" algn="ctr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chemeClr val="tx1"/>
                </a:solidFill>
              </a:rPr>
              <a:t>WMS/WCS/WES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3925F01D-BCED-3842-B336-A5387D7E16B7}"/>
              </a:ext>
            </a:extLst>
          </p:cNvPr>
          <p:cNvSpPr/>
          <p:nvPr/>
        </p:nvSpPr>
        <p:spPr>
          <a:xfrm>
            <a:off x="3516515" y="1777384"/>
            <a:ext cx="3091430" cy="668948"/>
          </a:xfrm>
          <a:prstGeom prst="leftRightArrow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500">
                <a:solidFill>
                  <a:schemeClr val="bg1"/>
                </a:solidFill>
              </a:rPr>
              <a:t>Currently Supported Protocols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8D345F-E997-9D45-9F82-DA906FB8C220}"/>
              </a:ext>
            </a:extLst>
          </p:cNvPr>
          <p:cNvSpPr txBox="1"/>
          <p:nvPr/>
        </p:nvSpPr>
        <p:spPr>
          <a:xfrm>
            <a:off x="3924793" y="2294960"/>
            <a:ext cx="2227238" cy="3575538"/>
          </a:xfrm>
          <a:prstGeom prst="rect">
            <a:avLst/>
          </a:prstGeom>
          <a:noFill/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rmAutofit fontScale="92500" lnSpcReduction="20000"/>
          </a:bodyPr>
          <a:lstStyle/>
          <a:p>
            <a:pPr marL="2857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Ethernet</a:t>
            </a:r>
          </a:p>
          <a:p>
            <a:pPr marL="285750" lvl="8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Sockets-Based</a:t>
            </a:r>
          </a:p>
          <a:p>
            <a:pPr marL="468630" lvl="2" indent="-285750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TCP</a:t>
            </a:r>
          </a:p>
          <a:p>
            <a:pPr marL="468630" lvl="1" indent="-285750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tx1"/>
                </a:solidFill>
              </a:rPr>
              <a:t>UDP</a:t>
            </a: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Event-Based</a:t>
            </a:r>
          </a:p>
          <a:p>
            <a:pPr marL="468630" lvl="1" indent="-285750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tx1"/>
                </a:solidFill>
              </a:rPr>
              <a:t>Kafka</a:t>
            </a:r>
          </a:p>
          <a:p>
            <a:pPr marL="468630" lvl="1" indent="-285750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err="1">
                <a:solidFill>
                  <a:schemeClr val="tx1"/>
                </a:solidFill>
              </a:rPr>
              <a:t>ZeroMQ</a:t>
            </a:r>
            <a:endParaRPr lang="en-US" sz="1600">
              <a:solidFill>
                <a:schemeClr val="tx1"/>
              </a:solidFill>
            </a:endParaRP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Request-Response</a:t>
            </a:r>
          </a:p>
          <a:p>
            <a:pPr marL="468630" lvl="1" indent="-285750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tx1"/>
                </a:solidFill>
              </a:rPr>
              <a:t>JSON RPC</a:t>
            </a:r>
          </a:p>
          <a:p>
            <a:pPr marL="468630" lvl="1" indent="-285750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tx1"/>
                </a:solidFill>
              </a:rPr>
              <a:t>XML RPC</a:t>
            </a:r>
          </a:p>
          <a:p>
            <a:pPr marL="468630" lvl="1" indent="-285750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tx1"/>
                </a:solidFill>
              </a:rPr>
              <a:t>Protobuf3 </a:t>
            </a:r>
            <a:r>
              <a:rPr lang="en-US" sz="1600" err="1">
                <a:solidFill>
                  <a:schemeClr val="tx1"/>
                </a:solidFill>
              </a:rPr>
              <a:t>gRPC</a:t>
            </a:r>
            <a:endParaRPr lang="en-US" sz="1600">
              <a:solidFill>
                <a:schemeClr val="tx1"/>
              </a:solidFill>
            </a:endParaRP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Query API</a:t>
            </a:r>
          </a:p>
          <a:p>
            <a:pPr marL="468630" lvl="1" indent="-285750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tx1"/>
                </a:solidFill>
              </a:rPr>
              <a:t>REST</a:t>
            </a:r>
          </a:p>
          <a:p>
            <a:pPr marL="468630" lvl="1" indent="-285750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err="1">
                <a:solidFill>
                  <a:schemeClr val="tx1"/>
                </a:solidFill>
              </a:rPr>
              <a:t>GraphQL</a:t>
            </a:r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3CB51B-6B88-DE4F-8BDC-179EB883FBB0}"/>
              </a:ext>
            </a:extLst>
          </p:cNvPr>
          <p:cNvSpPr/>
          <p:nvPr/>
        </p:nvSpPr>
        <p:spPr>
          <a:xfrm>
            <a:off x="9725690" y="1609160"/>
            <a:ext cx="2085310" cy="426133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19D05D-C917-AF40-8CF6-90E48F3FEA94}"/>
              </a:ext>
            </a:extLst>
          </p:cNvPr>
          <p:cNvSpPr txBox="1"/>
          <p:nvPr/>
        </p:nvSpPr>
        <p:spPr>
          <a:xfrm>
            <a:off x="9870834" y="1755697"/>
            <a:ext cx="1809466" cy="650778"/>
          </a:xfrm>
          <a:prstGeom prst="rect">
            <a:avLst/>
          </a:prstGeom>
          <a:solidFill>
            <a:schemeClr val="bg1"/>
          </a:solidFill>
          <a:ln w="952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Berkshire Grey</a:t>
            </a:r>
          </a:p>
          <a:p>
            <a:pPr marL="0" marR="0" indent="0" algn="ctr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>
                <a:solidFill>
                  <a:schemeClr val="tx1"/>
                </a:solidFill>
              </a:rPr>
              <a:t>Solution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9003C1-9B83-DD4D-B6C2-F52B261B322F}"/>
              </a:ext>
            </a:extLst>
          </p:cNvPr>
          <p:cNvSpPr/>
          <p:nvPr/>
        </p:nvSpPr>
        <p:spPr>
          <a:xfrm>
            <a:off x="6703462" y="1609466"/>
            <a:ext cx="3015043" cy="4261032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 cap="flat">
            <a:solidFill>
              <a:schemeClr val="tx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1F9737-947F-544C-874A-0BD52533A117}"/>
              </a:ext>
            </a:extLst>
          </p:cNvPr>
          <p:cNvSpPr txBox="1"/>
          <p:nvPr/>
        </p:nvSpPr>
        <p:spPr>
          <a:xfrm>
            <a:off x="6858000" y="1755697"/>
            <a:ext cx="2708766" cy="650778"/>
          </a:xfrm>
          <a:prstGeom prst="rect">
            <a:avLst/>
          </a:prstGeom>
          <a:solidFill>
            <a:schemeClr val="bg1"/>
          </a:solidFill>
          <a:ln w="9525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Berkshire Grey</a:t>
            </a:r>
          </a:p>
          <a:p>
            <a:pPr marL="0" marR="0" indent="0" algn="ctr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b="1">
                <a:solidFill>
                  <a:schemeClr val="tx1"/>
                </a:solidFill>
              </a:rPr>
              <a:t>Abstraction Layer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pic>
        <p:nvPicPr>
          <p:cNvPr id="18" name="Graphic 17" descr="Cloud Computing">
            <a:extLst>
              <a:ext uri="{FF2B5EF4-FFF2-40B4-BE49-F238E27FC236}">
                <a16:creationId xmlns:a16="http://schemas.microsoft.com/office/drawing/2014/main" id="{F1F0D355-537F-ED48-8FED-B71FABCC1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7000" y="4658320"/>
            <a:ext cx="1141840" cy="11418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EF464DE-6DEE-6B4E-96D9-492B4E174C2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9948" r="899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0590" y="3211149"/>
            <a:ext cx="1984744" cy="185467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EF4D2A-6D24-4945-8060-906ACB7669AA}"/>
              </a:ext>
            </a:extLst>
          </p:cNvPr>
          <p:cNvSpPr txBox="1"/>
          <p:nvPr/>
        </p:nvSpPr>
        <p:spPr>
          <a:xfrm>
            <a:off x="6785818" y="2450682"/>
            <a:ext cx="2864205" cy="2195090"/>
          </a:xfrm>
          <a:prstGeom prst="rect">
            <a:avLst/>
          </a:prstGeom>
          <a:noFill/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 anchorCtr="0">
            <a:normAutofit fontScale="92500" lnSpcReduction="10000"/>
          </a:bodyPr>
          <a:lstStyle/>
          <a:p>
            <a:pPr marL="2857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Custom-Created Proxy</a:t>
            </a:r>
            <a:endParaRPr lang="en-US" sz="1600">
              <a:solidFill>
                <a:schemeClr val="tx1"/>
              </a:solidFill>
            </a:endParaRP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kumimoji="0" lang="en-US" sz="16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Allows focus on importance of message definitions </a:t>
            </a:r>
          </a:p>
          <a:p>
            <a:pPr marL="285750" lvl="1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Not limited to integration with Warehouse Platform </a:t>
            </a:r>
          </a:p>
          <a:p>
            <a:pPr marL="468630" lvl="2" indent="-285750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tx1"/>
                </a:solidFill>
              </a:rPr>
              <a:t>CMMS integration</a:t>
            </a:r>
          </a:p>
          <a:p>
            <a:pPr marL="468630" lvl="2" indent="-285750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chemeClr val="tx1"/>
                </a:solidFill>
              </a:rPr>
              <a:t>Metrics Aggregation / Reporting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1DC2707-3B56-8F4D-883B-DB9668CA68D2}"/>
              </a:ext>
            </a:extLst>
          </p:cNvPr>
          <p:cNvSpPr/>
          <p:nvPr/>
        </p:nvSpPr>
        <p:spPr>
          <a:xfrm>
            <a:off x="1443669" y="5948242"/>
            <a:ext cx="832961" cy="200732"/>
          </a:xfrm>
          <a:prstGeom prst="rect">
            <a:avLst/>
          </a:prstGeom>
          <a:solidFill>
            <a:schemeClr val="bg1"/>
          </a:solidFill>
          <a:ln w="952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 fontScale="77500" lnSpcReduction="2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000">
                <a:solidFill>
                  <a:sysClr val="windowText" lastClr="000000"/>
                </a:solidFill>
              </a:rPr>
              <a:t>Infrastructure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E0C983E-7BDE-0D46-A842-BE3A92A31A81}"/>
              </a:ext>
            </a:extLst>
          </p:cNvPr>
          <p:cNvSpPr/>
          <p:nvPr/>
        </p:nvSpPr>
        <p:spPr>
          <a:xfrm>
            <a:off x="1443669" y="6205300"/>
            <a:ext cx="832961" cy="200732"/>
          </a:xfrm>
          <a:prstGeom prst="rect">
            <a:avLst/>
          </a:prstGeom>
          <a:solidFill>
            <a:schemeClr val="bg1"/>
          </a:solidFill>
          <a:ln w="952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 fontScale="77500" lnSpcReduction="2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000">
                <a:solidFill>
                  <a:sysClr val="windowText" lastClr="000000"/>
                </a:solidFill>
              </a:rPr>
              <a:t>SW Updates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6A5415D-220B-F842-A659-5DEA6849DF1B}"/>
              </a:ext>
            </a:extLst>
          </p:cNvPr>
          <p:cNvSpPr/>
          <p:nvPr/>
        </p:nvSpPr>
        <p:spPr>
          <a:xfrm>
            <a:off x="343611" y="5938062"/>
            <a:ext cx="832961" cy="200732"/>
          </a:xfrm>
          <a:prstGeom prst="rect">
            <a:avLst/>
          </a:prstGeom>
          <a:solidFill>
            <a:schemeClr val="tx1"/>
          </a:solidFill>
          <a:ln w="952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 fontScale="77500" lnSpcReduction="2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000">
                <a:solidFill>
                  <a:schemeClr val="bg1"/>
                </a:solidFill>
              </a:rPr>
              <a:t>Integration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F00962B-F64E-6747-B815-86B537C1116B}"/>
              </a:ext>
            </a:extLst>
          </p:cNvPr>
          <p:cNvSpPr/>
          <p:nvPr/>
        </p:nvSpPr>
        <p:spPr>
          <a:xfrm>
            <a:off x="343611" y="6205300"/>
            <a:ext cx="832961" cy="200732"/>
          </a:xfrm>
          <a:prstGeom prst="rect">
            <a:avLst/>
          </a:prstGeom>
          <a:solidFill>
            <a:schemeClr val="bg1"/>
          </a:solidFill>
          <a:ln w="952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 fontScale="77500" lnSpcReduction="20000"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000">
                <a:solidFill>
                  <a:sysClr val="windowText" lastClr="000000"/>
                </a:solidFill>
              </a:rPr>
              <a:t>InfoSec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77EBE04-0593-9A4A-9BD5-E90572853E75}"/>
              </a:ext>
            </a:extLst>
          </p:cNvPr>
          <p:cNvCxnSpPr>
            <a:cxnSpLocks/>
            <a:endCxn id="97" idx="1"/>
          </p:cNvCxnSpPr>
          <p:nvPr/>
        </p:nvCxnSpPr>
        <p:spPr>
          <a:xfrm flipV="1">
            <a:off x="1370646" y="6048608"/>
            <a:ext cx="73023" cy="2368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Octagon 101">
            <a:extLst>
              <a:ext uri="{FF2B5EF4-FFF2-40B4-BE49-F238E27FC236}">
                <a16:creationId xmlns:a16="http://schemas.microsoft.com/office/drawing/2014/main" id="{79D709A5-B1BB-3E49-8B73-838588D80001}"/>
              </a:ext>
            </a:extLst>
          </p:cNvPr>
          <p:cNvSpPr/>
          <p:nvPr/>
        </p:nvSpPr>
        <p:spPr>
          <a:xfrm>
            <a:off x="1199890" y="6081253"/>
            <a:ext cx="220461" cy="200732"/>
          </a:xfrm>
          <a:prstGeom prst="octagon">
            <a:avLst/>
          </a:prstGeom>
          <a:solidFill>
            <a:schemeClr val="bg1"/>
          </a:solidFill>
          <a:ln w="9525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365760" rIns="45718" bIns="45718" numCol="1" spcCol="38100" rtlCol="0" fromWordArt="0" anchor="t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>
              <a:solidFill>
                <a:schemeClr val="bg1"/>
              </a:solidFill>
            </a:endParaRP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B4185D00-6127-7F47-9931-279AD8895FF7}"/>
              </a:ext>
            </a:extLst>
          </p:cNvPr>
          <p:cNvCxnSpPr>
            <a:cxnSpLocks/>
            <a:stCxn id="99" idx="3"/>
            <a:endCxn id="102" idx="6"/>
          </p:cNvCxnSpPr>
          <p:nvPr/>
        </p:nvCxnSpPr>
        <p:spPr>
          <a:xfrm>
            <a:off x="1176572" y="6038428"/>
            <a:ext cx="82110" cy="42825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184BAC82-77FD-564F-8B88-F2A43C19CCDF}"/>
              </a:ext>
            </a:extLst>
          </p:cNvPr>
          <p:cNvCxnSpPr>
            <a:cxnSpLocks/>
            <a:stCxn id="100" idx="3"/>
            <a:endCxn id="102" idx="3"/>
          </p:cNvCxnSpPr>
          <p:nvPr/>
        </p:nvCxnSpPr>
        <p:spPr>
          <a:xfrm flipV="1">
            <a:off x="1176572" y="6281985"/>
            <a:ext cx="82110" cy="23681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EA1BE08-8635-F243-952D-96FCFB1BE95E}"/>
              </a:ext>
            </a:extLst>
          </p:cNvPr>
          <p:cNvCxnSpPr>
            <a:cxnSpLocks/>
            <a:stCxn id="98" idx="1"/>
          </p:cNvCxnSpPr>
          <p:nvPr/>
        </p:nvCxnSpPr>
        <p:spPr>
          <a:xfrm flipH="1" flipV="1">
            <a:off x="1370646" y="6273020"/>
            <a:ext cx="73023" cy="32646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32767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DC28152-2765-BC45-9B56-E2194AE3DCB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DC28152-2765-BC45-9B56-E2194AE3DC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8610DC7-E2A3-204C-919F-D479AABFDDC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/>
            <a:endParaRPr lang="en-US" sz="2400" b="1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EB1CA-3CFB-FB4E-9A5C-8DAE9CE9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User Interfaces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21B01C-B78E-4448-B291-3D81189EF758}"/>
              </a:ext>
            </a:extLst>
          </p:cNvPr>
          <p:cNvSpPr/>
          <p:nvPr/>
        </p:nvSpPr>
        <p:spPr>
          <a:xfrm>
            <a:off x="329852" y="790086"/>
            <a:ext cx="5577847" cy="402724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2E303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270FDE-0947-5440-9FE1-53A6D0DE707F}"/>
              </a:ext>
            </a:extLst>
          </p:cNvPr>
          <p:cNvSpPr/>
          <p:nvPr/>
        </p:nvSpPr>
        <p:spPr>
          <a:xfrm>
            <a:off x="340258" y="790086"/>
            <a:ext cx="5567440" cy="393869"/>
          </a:xfrm>
          <a:prstGeom prst="rect">
            <a:avLst/>
          </a:prstGeom>
          <a:solidFill>
            <a:schemeClr val="tx1"/>
          </a:solidFill>
          <a:ln w="190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User Interfaces at Workstations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39A81E-62D8-B84B-98D2-63782A5B2880}"/>
              </a:ext>
            </a:extLst>
          </p:cNvPr>
          <p:cNvSpPr/>
          <p:nvPr/>
        </p:nvSpPr>
        <p:spPr>
          <a:xfrm>
            <a:off x="6273452" y="790086"/>
            <a:ext cx="5577847" cy="4027240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2E303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A1FDDE-BC5A-0446-90BB-71AC6529964C}"/>
              </a:ext>
            </a:extLst>
          </p:cNvPr>
          <p:cNvSpPr/>
          <p:nvPr/>
        </p:nvSpPr>
        <p:spPr>
          <a:xfrm>
            <a:off x="6283858" y="790086"/>
            <a:ext cx="5567440" cy="393869"/>
          </a:xfrm>
          <a:prstGeom prst="rect">
            <a:avLst/>
          </a:prstGeom>
          <a:solidFill>
            <a:schemeClr val="tx1"/>
          </a:solidFill>
          <a:ln w="190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Management User Interfaces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6A7E2FA2-37EC-5642-8266-B5167FA552C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0257" y="1183955"/>
            <a:ext cx="5567440" cy="3159520"/>
          </a:xfrm>
        </p:spPr>
        <p:txBody>
          <a:bodyPr lIns="91440" tIns="45720">
            <a:noAutofit/>
          </a:bodyPr>
          <a:lstStyle/>
          <a:p>
            <a:r>
              <a:rPr lang="en-US"/>
              <a:t>Positioned at individual SASR stations </a:t>
            </a:r>
          </a:p>
          <a:p>
            <a:r>
              <a:rPr lang="en-US"/>
              <a:t>Requirements / features: </a:t>
            </a:r>
          </a:p>
          <a:p>
            <a:pPr lvl="1"/>
            <a:r>
              <a:rPr lang="en-US"/>
              <a:t>User login, tracking</a:t>
            </a:r>
          </a:p>
          <a:p>
            <a:pPr lvl="1"/>
            <a:r>
              <a:rPr lang="en-US"/>
              <a:t>Task direction </a:t>
            </a:r>
          </a:p>
          <a:p>
            <a:pPr lvl="1"/>
            <a:r>
              <a:rPr lang="en-US"/>
              <a:t>Quality checks</a:t>
            </a:r>
          </a:p>
          <a:p>
            <a:pPr lvl="1"/>
            <a:r>
              <a:rPr lang="en-US"/>
              <a:t>Error handling 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7B8855E-FE17-9E4F-888A-3229FE842FEF}"/>
              </a:ext>
            </a:extLst>
          </p:cNvPr>
          <p:cNvSpPr txBox="1">
            <a:spLocks/>
          </p:cNvSpPr>
          <p:nvPr/>
        </p:nvSpPr>
        <p:spPr>
          <a:xfrm>
            <a:off x="340257" y="4932419"/>
            <a:ext cx="11511041" cy="141249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40" tIns="45720" rIns="0" bIns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kern="0"/>
              <a:t>Next Steps </a:t>
            </a:r>
          </a:p>
          <a:p>
            <a:r>
              <a:rPr lang="en-US" kern="0"/>
              <a:t>Berkshire Grey will propose user interfaces during detailed design process</a:t>
            </a:r>
          </a:p>
          <a:p>
            <a:r>
              <a:rPr lang="en-US" kern="0"/>
              <a:t>Meijer will provide feedback</a:t>
            </a:r>
          </a:p>
          <a:p>
            <a:r>
              <a:rPr lang="en-US" kern="0"/>
              <a:t>Interfaces completed prior to installation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kern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EA83B66-D828-8D46-9E6E-4F792B70E601}"/>
              </a:ext>
            </a:extLst>
          </p:cNvPr>
          <p:cNvSpPr txBox="1">
            <a:spLocks/>
          </p:cNvSpPr>
          <p:nvPr/>
        </p:nvSpPr>
        <p:spPr>
          <a:xfrm>
            <a:off x="6272706" y="1183955"/>
            <a:ext cx="5567440" cy="3159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40" tIns="45720" rIns="0" bIns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kern="0"/>
              <a:t>Available at workstations and/or on mobile, for general system oversight </a:t>
            </a:r>
          </a:p>
          <a:p>
            <a:r>
              <a:rPr lang="en-US" kern="0"/>
              <a:t>Requirements / features: </a:t>
            </a:r>
          </a:p>
          <a:p>
            <a:pPr lvl="1"/>
            <a:r>
              <a:rPr lang="en-US" kern="0"/>
              <a:t>Overall system status </a:t>
            </a:r>
          </a:p>
          <a:p>
            <a:pPr lvl="1"/>
            <a:r>
              <a:rPr lang="en-US" kern="0"/>
              <a:t>Component (i.e. individual SASR) statuses </a:t>
            </a:r>
          </a:p>
          <a:p>
            <a:pPr lvl="1"/>
            <a:r>
              <a:rPr lang="en-US" kern="0"/>
              <a:t>System and component productivities </a:t>
            </a:r>
          </a:p>
          <a:p>
            <a:pPr lvl="1"/>
            <a:endParaRPr lang="en-US" kern="0"/>
          </a:p>
          <a:p>
            <a:pPr marL="0" indent="0">
              <a:buFont typeface="Arial" panose="020B0604020202020204" pitchFamily="34" charset="0"/>
              <a:buNone/>
            </a:pPr>
            <a:endParaRPr lang="en-US" kern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081B5CB-EFFD-A04F-ABD6-10E29F11BF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041" y="3205187"/>
            <a:ext cx="2585921" cy="14562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3774F0-99C6-1C40-8C4F-84FC2D1F8E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6550" y="3207520"/>
            <a:ext cx="2591464" cy="1453896"/>
          </a:xfrm>
          <a:prstGeom prst="rect">
            <a:avLst/>
          </a:prstGeom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F2E010-5498-404F-8840-ECCCA59E343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3986" y="3199702"/>
            <a:ext cx="2598603" cy="1461714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1D58B1-8803-6A42-BDF5-E280EC1B5BA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6177" y="3199702"/>
            <a:ext cx="2598603" cy="1461714"/>
          </a:xfrm>
          <a:prstGeom prst="rect">
            <a:avLst/>
          </a:prstGeom>
        </p:spPr>
      </p:pic>
      <p:sp>
        <p:nvSpPr>
          <p:cNvPr id="17" name="Folded Corner 16">
            <a:extLst>
              <a:ext uri="{FF2B5EF4-FFF2-40B4-BE49-F238E27FC236}">
                <a16:creationId xmlns:a16="http://schemas.microsoft.com/office/drawing/2014/main" id="{665A9BCA-2003-3E4D-8B2C-8565A0854237}"/>
              </a:ext>
            </a:extLst>
          </p:cNvPr>
          <p:cNvSpPr/>
          <p:nvPr/>
        </p:nvSpPr>
        <p:spPr>
          <a:xfrm>
            <a:off x="9311268" y="5118410"/>
            <a:ext cx="2798956" cy="1315844"/>
          </a:xfrm>
          <a:prstGeom prst="foldedCorner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chemeClr val="bg1"/>
                </a:solidFill>
              </a:rPr>
              <a:t>Strip down to just triage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>
                <a:solidFill>
                  <a:schemeClr val="bg1"/>
                </a:solidFill>
              </a:rPr>
              <a:t>Jen provide example (?)</a:t>
            </a:r>
          </a:p>
        </p:txBody>
      </p:sp>
    </p:spTree>
    <p:extLst>
      <p:ext uri="{BB962C8B-B14F-4D97-AF65-F5344CB8AC3E}">
        <p14:creationId xmlns:p14="http://schemas.microsoft.com/office/powerpoint/2010/main" val="31844770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0D64B7DF-A22D-4516-A6D1-E98D6A4907A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94357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name="think-cell Slide" r:id="rId6" imgW="333" imgH="336" progId="TCLayout.ActiveDocument.1">
                  <p:embed/>
                </p:oleObj>
              </mc:Choice>
              <mc:Fallback>
                <p:oleObj name="think-cell Slide" r:id="rId6" imgW="333" imgH="33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0D64B7DF-A22D-4516-A6D1-E98D6A4907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EBC78B6-4D28-4C81-8F6D-E64FD663150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/>
            <a:endParaRPr lang="en-US" sz="3800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7EDCF-03D3-4E3E-B789-DE48D2AF8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114" y="1906291"/>
            <a:ext cx="7477864" cy="2852739"/>
          </a:xfrm>
          <a:solidFill>
            <a:schemeClr val="tx1">
              <a:lumMod val="90000"/>
              <a:lumOff val="1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US" dirty="0"/>
              <a:t>Appendix</a:t>
            </a:r>
            <a:br>
              <a:rPr lang="en-US" dirty="0"/>
            </a:br>
            <a:br>
              <a:rPr lang="en-US" dirty="0"/>
            </a:br>
            <a:r>
              <a:rPr lang="en-US" b="0" dirty="0">
                <a:solidFill>
                  <a:srgbClr val="00B0F0"/>
                </a:solidFill>
              </a:rPr>
              <a:t>Timeline Overview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BAFE6E9-875A-4E92-BD24-2E0BBA3383C2}"/>
              </a:ext>
            </a:extLst>
          </p:cNvPr>
          <p:cNvCxnSpPr>
            <a:cxnSpLocks/>
          </p:cNvCxnSpPr>
          <p:nvPr/>
        </p:nvCxnSpPr>
        <p:spPr>
          <a:xfrm>
            <a:off x="2791326" y="3301466"/>
            <a:ext cx="6622181" cy="0"/>
          </a:xfrm>
          <a:prstGeom prst="line">
            <a:avLst/>
          </a:prstGeom>
          <a:noFill/>
          <a:ln w="9525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919372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681C7-5622-4C41-8084-C0E50074D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Tote flow requirements into and out of Berkshire Grey system  </a:t>
            </a:r>
          </a:p>
        </p:txBody>
      </p:sp>
      <p:pic>
        <p:nvPicPr>
          <p:cNvPr id="41988" name="Picture 4">
            <a:extLst>
              <a:ext uri="{FF2B5EF4-FFF2-40B4-BE49-F238E27FC236}">
                <a16:creationId xmlns:a16="http://schemas.microsoft.com/office/drawing/2014/main" id="{FA41A347-A02E-CF4E-B8BE-EF6A51E1D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3" b="3504"/>
          <a:stretch/>
        </p:blipFill>
        <p:spPr bwMode="auto">
          <a:xfrm>
            <a:off x="612509" y="1038587"/>
            <a:ext cx="3792514" cy="5098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C922804-152B-EE4B-A040-2D6C4777F9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524217"/>
              </p:ext>
            </p:extLst>
          </p:nvPr>
        </p:nvGraphicFramePr>
        <p:xfrm>
          <a:off x="4920400" y="1626595"/>
          <a:ext cx="6400673" cy="21127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36183">
                  <a:extLst>
                    <a:ext uri="{9D8B030D-6E8A-4147-A177-3AD203B41FA5}">
                      <a16:colId xmlns:a16="http://schemas.microsoft.com/office/drawing/2014/main" val="1203360273"/>
                    </a:ext>
                  </a:extLst>
                </a:gridCol>
                <a:gridCol w="4201523">
                  <a:extLst>
                    <a:ext uri="{9D8B030D-6E8A-4147-A177-3AD203B41FA5}">
                      <a16:colId xmlns:a16="http://schemas.microsoft.com/office/drawing/2014/main" val="2189155047"/>
                    </a:ext>
                  </a:extLst>
                </a:gridCol>
                <a:gridCol w="1662967">
                  <a:extLst>
                    <a:ext uri="{9D8B030D-6E8A-4147-A177-3AD203B41FA5}">
                      <a16:colId xmlns:a16="http://schemas.microsoft.com/office/drawing/2014/main" val="455356365"/>
                    </a:ext>
                  </a:extLst>
                </a:gridCol>
              </a:tblGrid>
              <a:tr h="279335"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Flow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Throughput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1854665"/>
                  </a:ext>
                </a:extLst>
              </a:tr>
              <a:tr h="458361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Empty order totes from dock (Empty order store totes)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6652461"/>
                  </a:ext>
                </a:extLst>
              </a:tr>
              <a:tr h="458361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Closed order totes to put walls (Completed store totes)</a:t>
                      </a:r>
                      <a:endParaRPr lang="en-US" sz="1200" b="0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8179"/>
                  </a:ext>
                </a:extLst>
              </a:tr>
              <a:tr h="458361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Supply totes from sorter (DMS Inbound)</a:t>
                      </a:r>
                      <a:endParaRPr lang="en-US" sz="12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5175933"/>
                  </a:ext>
                </a:extLst>
              </a:tr>
              <a:tr h="458361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Used supply totes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203654"/>
                  </a:ext>
                </a:extLst>
              </a:tr>
            </a:tbl>
          </a:graphicData>
        </a:graphic>
      </p:graphicFrame>
      <p:pic>
        <p:nvPicPr>
          <p:cNvPr id="5" name="Picture 2" descr="Meijer - Wikipedia">
            <a:extLst>
              <a:ext uri="{FF2B5EF4-FFF2-40B4-BE49-F238E27FC236}">
                <a16:creationId xmlns:a16="http://schemas.microsoft.com/office/drawing/2014/main" id="{637E512D-C38D-8D41-8942-2A441505B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312" y="161781"/>
            <a:ext cx="926362" cy="35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57280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E382B03-E7AD-4BC4-8059-ADE0DC605BC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35511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4" name="think-cell Slide" r:id="rId6" imgW="333" imgH="336" progId="TCLayout.ActiveDocument.1">
                  <p:embed/>
                </p:oleObj>
              </mc:Choice>
              <mc:Fallback>
                <p:oleObj name="think-cell Slide" r:id="rId6" imgW="333" imgH="33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E382B03-E7AD-4BC4-8059-ADE0DC605B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BFB17373-FF4E-4E56-9C7A-54933AB3C26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78066E-8660-48BF-ACD0-EA39CD49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Inputs / Approach Overview</a:t>
            </a:r>
          </a:p>
        </p:txBody>
      </p:sp>
      <p:graphicFrame>
        <p:nvGraphicFramePr>
          <p:cNvPr id="2" name="Table 6">
            <a:extLst>
              <a:ext uri="{FF2B5EF4-FFF2-40B4-BE49-F238E27FC236}">
                <a16:creationId xmlns:a16="http://schemas.microsoft.com/office/drawing/2014/main" id="{0761935B-C5FE-426E-9534-7576791A1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476121"/>
              </p:ext>
            </p:extLst>
          </p:nvPr>
        </p:nvGraphicFramePr>
        <p:xfrm>
          <a:off x="3172939" y="926904"/>
          <a:ext cx="7189984" cy="40244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224399">
                  <a:extLst>
                    <a:ext uri="{9D8B030D-6E8A-4147-A177-3AD203B41FA5}">
                      <a16:colId xmlns:a16="http://schemas.microsoft.com/office/drawing/2014/main" val="2189155047"/>
                    </a:ext>
                  </a:extLst>
                </a:gridCol>
                <a:gridCol w="2965585">
                  <a:extLst>
                    <a:ext uri="{9D8B030D-6E8A-4147-A177-3AD203B41FA5}">
                      <a16:colId xmlns:a16="http://schemas.microsoft.com/office/drawing/2014/main" val="455356365"/>
                    </a:ext>
                  </a:extLst>
                </a:gridCol>
              </a:tblGrid>
              <a:tr h="246014">
                <a:tc>
                  <a:txBody>
                    <a:bodyPr/>
                    <a:lstStyle/>
                    <a:p>
                      <a:endParaRPr lang="en-US" sz="1200" b="1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Lansing ART System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1854665"/>
                  </a:ext>
                </a:extLst>
              </a:tr>
              <a:tr h="410024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Station throughput </a:t>
                      </a:r>
                    </a:p>
                    <a:p>
                      <a:pPr algn="l"/>
                      <a:r>
                        <a:rPr lang="en-US" sz="1200" dirty="0" err="1">
                          <a:solidFill>
                            <a:srgbClr val="00B0F0"/>
                          </a:solidFill>
                        </a:rPr>
                        <a:t>mPacks</a:t>
                      </a:r>
                      <a:r>
                        <a:rPr lang="en-US" sz="1200" dirty="0">
                          <a:solidFill>
                            <a:srgbClr val="00B0F0"/>
                          </a:solidFill>
                        </a:rPr>
                        <a:t> / hour</a:t>
                      </a:r>
                      <a:endParaRPr lang="en-US" sz="1200" b="1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1,150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15175933"/>
                  </a:ext>
                </a:extLst>
              </a:tr>
              <a:tr h="309224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Station count 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1203654"/>
                  </a:ext>
                </a:extLst>
              </a:tr>
              <a:tr h="309224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Container locations per station / total 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52 / 416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4250272"/>
                  </a:ext>
                </a:extLst>
              </a:tr>
              <a:tr h="309224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Source Files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cartonized_dlu-2020-02-17.xlsx (+2-26)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NOTE: No tote sequence given – Expect reduction in requirements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7819559"/>
                  </a:ext>
                </a:extLst>
              </a:tr>
              <a:tr h="410024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Days Analyzed 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2/17/2020, 2/26/2020 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67978360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Total Volume 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243,620 </a:t>
                      </a:r>
                      <a:r>
                        <a:rPr lang="en-US" sz="1200" b="1" dirty="0" err="1"/>
                        <a:t>mPacks</a:t>
                      </a:r>
                      <a:endParaRPr lang="en-US" sz="1200" b="1" dirty="0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0105211"/>
                  </a:ext>
                </a:extLst>
              </a:tr>
              <a:tr h="354991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OB Totes Generated 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16,843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5298222"/>
                  </a:ext>
                </a:extLst>
              </a:tr>
              <a:tr h="410024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Average </a:t>
                      </a:r>
                      <a:r>
                        <a:rPr lang="en-US" sz="1200" b="1" dirty="0" err="1"/>
                        <a:t>mPacks</a:t>
                      </a:r>
                      <a:r>
                        <a:rPr lang="en-US" sz="1200" b="1" dirty="0"/>
                        <a:t> / tote (supply)*</a:t>
                      </a:r>
                    </a:p>
                    <a:p>
                      <a:pPr algn="l"/>
                      <a:r>
                        <a:rPr lang="en-US" sz="1200" b="0" dirty="0" err="1">
                          <a:solidFill>
                            <a:srgbClr val="00B0F0"/>
                          </a:solidFill>
                        </a:rPr>
                        <a:t>mPacks</a:t>
                      </a:r>
                      <a:endParaRPr lang="en-US" sz="1200" b="1" dirty="0"/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trike="sngStrike" dirty="0"/>
                        <a:t>22.45</a:t>
                      </a:r>
                      <a:r>
                        <a:rPr lang="en-US" sz="1200" dirty="0"/>
                        <a:t> 18.73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2380084"/>
                  </a:ext>
                </a:extLst>
              </a:tr>
              <a:tr h="410024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/>
                        <a:t>Average </a:t>
                      </a:r>
                      <a:r>
                        <a:rPr lang="en-US" sz="1200" b="1" dirty="0" err="1"/>
                        <a:t>mPacks</a:t>
                      </a:r>
                      <a:r>
                        <a:rPr lang="en-US" sz="1200" b="1" dirty="0"/>
                        <a:t> / tote (order)</a:t>
                      </a:r>
                    </a:p>
                    <a:p>
                      <a:pPr algn="l"/>
                      <a:r>
                        <a:rPr lang="en-US" sz="1200" b="0" dirty="0" err="1">
                          <a:solidFill>
                            <a:srgbClr val="00B0F0"/>
                          </a:solidFill>
                        </a:rPr>
                        <a:t>mPacks</a:t>
                      </a:r>
                      <a:endParaRPr lang="en-US" sz="1200" b="0" dirty="0">
                        <a:solidFill>
                          <a:srgbClr val="00B0F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trike="sngStrike" dirty="0"/>
                        <a:t>22.78</a:t>
                      </a:r>
                      <a:r>
                        <a:rPr lang="en-US" sz="1200" dirty="0"/>
                        <a:t> 14.46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5831809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E45A5B49-23CF-4EE7-93B0-826306B6FE78}"/>
              </a:ext>
            </a:extLst>
          </p:cNvPr>
          <p:cNvSpPr/>
          <p:nvPr/>
        </p:nvSpPr>
        <p:spPr>
          <a:xfrm>
            <a:off x="1829077" y="2369641"/>
            <a:ext cx="1218862" cy="886002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bg1"/>
                </a:solidFill>
              </a:rPr>
              <a:t>Data Used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E494E-F5CC-4C20-9F10-AAA9F1CDF5B9}"/>
              </a:ext>
            </a:extLst>
          </p:cNvPr>
          <p:cNvSpPr/>
          <p:nvPr/>
        </p:nvSpPr>
        <p:spPr>
          <a:xfrm>
            <a:off x="1406576" y="843195"/>
            <a:ext cx="9541735" cy="5497644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/>
          </a:p>
        </p:txBody>
      </p:sp>
      <p:pic>
        <p:nvPicPr>
          <p:cNvPr id="12" name="Picture 2" descr="Meijer - Wikipedia">
            <a:extLst>
              <a:ext uri="{FF2B5EF4-FFF2-40B4-BE49-F238E27FC236}">
                <a16:creationId xmlns:a16="http://schemas.microsoft.com/office/drawing/2014/main" id="{8AF851BB-6B6F-A645-B465-B7DD95B06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312" y="161781"/>
            <a:ext cx="926362" cy="35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406C15F-FF86-BB47-BDBA-C3F5EC9ED9FF}"/>
              </a:ext>
            </a:extLst>
          </p:cNvPr>
          <p:cNvSpPr/>
          <p:nvPr/>
        </p:nvSpPr>
        <p:spPr>
          <a:xfrm>
            <a:off x="1829077" y="1206140"/>
            <a:ext cx="1218862" cy="110234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bg1"/>
                </a:solidFill>
              </a:rPr>
              <a:t>BG Station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14B21-D9C2-4B45-BA2D-BE6A1A2D3259}"/>
              </a:ext>
            </a:extLst>
          </p:cNvPr>
          <p:cNvSpPr txBox="1"/>
          <p:nvPr/>
        </p:nvSpPr>
        <p:spPr>
          <a:xfrm>
            <a:off x="3172939" y="4951359"/>
            <a:ext cx="7432602" cy="1372412"/>
          </a:xfrm>
          <a:prstGeom prst="rect">
            <a:avLst/>
          </a:prstGeom>
          <a:solidFill>
            <a:schemeClr val="bg1"/>
          </a:solidFill>
          <a:ln w="952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normAutofit fontScale="70000" lnSpcReduction="20000"/>
          </a:bodyPr>
          <a:lstStyle/>
          <a:p>
            <a:pPr marL="285750" marR="0" indent="-28575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Assume OB totes processed in the same sequence as today </a:t>
            </a:r>
          </a:p>
          <a:p>
            <a:pPr marL="285750" marR="0" indent="-28575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 dirty="0">
                <a:sym typeface="Arial"/>
              </a:rPr>
              <a:t>Set station capacity, process totes in sequence according to capacity</a:t>
            </a:r>
          </a:p>
          <a:p>
            <a:pPr marL="285750" marR="0" indent="-28575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400" dirty="0">
                <a:sym typeface="Arial"/>
              </a:rPr>
              <a:t>Look at SKU cube, compare to cube of supply tote, apply 85% packing to determine a theoretical packing quantity (covering air and residuals) to determine a </a:t>
            </a:r>
            <a:r>
              <a:rPr lang="en-US" sz="1400" dirty="0" err="1">
                <a:sym typeface="Arial"/>
              </a:rPr>
              <a:t>mPacks</a:t>
            </a:r>
            <a:r>
              <a:rPr lang="en-US" sz="1400" dirty="0">
                <a:sym typeface="Arial"/>
              </a:rPr>
              <a:t> / supply tote by SKU (*weighted by volume above)</a:t>
            </a:r>
          </a:p>
          <a:p>
            <a:pPr marL="285750" marR="0" indent="-285750" defTabSz="9144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Regarding supply tote </a:t>
            </a:r>
            <a:r>
              <a:rPr lang="en-US" sz="1400" dirty="0">
                <a:sym typeface="Arial"/>
              </a:rPr>
              <a:t>delivery</a:t>
            </a:r>
          </a:p>
          <a:p>
            <a:pPr marL="742950" lvl="1" indent="-28575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SKU output for first instance of SKU on first order tote</a:t>
            </a:r>
          </a:p>
          <a:p>
            <a:pPr marL="742950" lvl="1" indent="-285750" hangingPunct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ym typeface="Arial"/>
              </a:rPr>
              <a:t>Later order totes </a:t>
            </a:r>
            <a:r>
              <a:rPr lang="en-US" sz="1400" b="1" i="1" dirty="0">
                <a:sym typeface="Arial"/>
              </a:rPr>
              <a:t>n</a:t>
            </a:r>
            <a:r>
              <a:rPr lang="en-US" sz="1400" dirty="0">
                <a:sym typeface="Arial"/>
              </a:rPr>
              <a:t> ‘look back’ at previous output, if previous tote sequence number &lt; </a:t>
            </a:r>
            <a:r>
              <a:rPr lang="en-US" sz="1400" b="1" i="1" dirty="0">
                <a:sym typeface="Arial"/>
              </a:rPr>
              <a:t>n </a:t>
            </a:r>
            <a:r>
              <a:rPr lang="en-US" sz="1400" dirty="0">
                <a:sym typeface="Arial"/>
              </a:rPr>
              <a:t>– 416, or if previous supply tote output does not have sufficient calculated quantity, assume a new output required 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E48596-8BEF-674B-862A-715D0353FD3A}"/>
              </a:ext>
            </a:extLst>
          </p:cNvPr>
          <p:cNvSpPr/>
          <p:nvPr/>
        </p:nvSpPr>
        <p:spPr>
          <a:xfrm>
            <a:off x="1829077" y="4951357"/>
            <a:ext cx="1218862" cy="1310911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bg1"/>
                </a:solidFill>
              </a:rPr>
              <a:t>Analysis Approach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6DE702-D2AF-8445-A963-B990A4D0E9B7}"/>
              </a:ext>
            </a:extLst>
          </p:cNvPr>
          <p:cNvSpPr/>
          <p:nvPr/>
        </p:nvSpPr>
        <p:spPr>
          <a:xfrm>
            <a:off x="1829077" y="3334215"/>
            <a:ext cx="1218862" cy="153857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200" b="1" dirty="0">
                <a:solidFill>
                  <a:schemeClr val="bg1"/>
                </a:solidFill>
              </a:rPr>
              <a:t>Selected Metrics from Data</a:t>
            </a:r>
          </a:p>
        </p:txBody>
      </p:sp>
    </p:spTree>
    <p:extLst>
      <p:ext uri="{BB962C8B-B14F-4D97-AF65-F5344CB8AC3E}">
        <p14:creationId xmlns:p14="http://schemas.microsoft.com/office/powerpoint/2010/main" val="253048791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7BCA316-B87F-3245-B78B-BCC8471F22F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724919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" name="think-cell Slide" r:id="rId21" imgW="7772400" imgH="10058400" progId="TCLayout.ActiveDocument.1">
                  <p:embed/>
                </p:oleObj>
              </mc:Choice>
              <mc:Fallback>
                <p:oleObj name="think-cell Slide" r:id="rId21" imgW="7772400" imgH="10058400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7BCA316-B87F-3245-B78B-BCC8471F22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B870AB6-45F2-BE4F-B5E6-9BB46D24AD4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/>
            <a:endParaRPr lang="en-US" sz="1400" dirty="0">
              <a:solidFill>
                <a:schemeClr val="bg1"/>
              </a:solidFill>
              <a:sym typeface="Symbol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A15C8-FD44-4242-90BD-F59001D7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Hourly tote and case (</a:t>
            </a:r>
            <a:r>
              <a:rPr lang="en-US" dirty="0" err="1"/>
              <a:t>mPack</a:t>
            </a:r>
            <a:r>
              <a:rPr lang="en-US" dirty="0"/>
              <a:t>) movement for 8/26 – 9/1</a:t>
            </a:r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ADDAB981-28BA-AA4B-ADEC-BBF0F72F8551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61007354"/>
              </p:ext>
            </p:extLst>
          </p:nvPr>
        </p:nvGraphicFramePr>
        <p:xfrm>
          <a:off x="615950" y="1014413"/>
          <a:ext cx="9293225" cy="5035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sp>
        <p:nvSpPr>
          <p:cNvPr id="84" name="Shape 6">
            <a:extLst>
              <a:ext uri="{FF2B5EF4-FFF2-40B4-BE49-F238E27FC236}">
                <a16:creationId xmlns:a16="http://schemas.microsoft.com/office/drawing/2014/main" id="{214D9FF2-00E7-644C-B2ED-13089D07786E}"/>
              </a:ext>
            </a:extLst>
          </p:cNvPr>
          <p:cNvSpPr txBox="1">
            <a:spLocks/>
          </p:cNvSpPr>
          <p:nvPr>
            <p:custDataLst>
              <p:tags r:id="rId5"/>
            </p:custDataLst>
          </p:nvPr>
        </p:nvSpPr>
        <p:spPr bwMode="auto">
          <a:xfrm>
            <a:off x="4613275" y="5980113"/>
            <a:ext cx="603250" cy="21272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t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0222CFA-CF67-4F02-A0A3-0FC04E705288}" type="datetime'''''''''''''''''''8/''2''''''''''''9''''''/''1''''9'''''''">
              <a:rPr lang="en-US" altLang="en-US" sz="14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8/29/19</a:t>
            </a:fld>
            <a:endParaRPr lang="en-US" sz="1400" kern="0">
              <a:sym typeface="Symbol" pitchFamily="2" charset="2"/>
            </a:endParaRPr>
          </a:p>
        </p:txBody>
      </p:sp>
      <p:sp>
        <p:nvSpPr>
          <p:cNvPr id="60" name="Shape 6">
            <a:extLst>
              <a:ext uri="{FF2B5EF4-FFF2-40B4-BE49-F238E27FC236}">
                <a16:creationId xmlns:a16="http://schemas.microsoft.com/office/drawing/2014/main" id="{2E0AD7E7-4F98-4545-A524-72E14451D609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 bwMode="auto">
          <a:xfrm>
            <a:off x="3416300" y="5980113"/>
            <a:ext cx="603250" cy="21272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t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A8F4DAB-79D6-4E8C-8083-AC8DA989CBC6}" type="datetime'''''''''''''''8''''''''''/2''8''''/19'''''''''''''''''''''''''">
              <a:rPr lang="en-US" altLang="en-US" sz="14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8/28/19</a:t>
            </a:fld>
            <a:endParaRPr lang="en-US" sz="1400" kern="0">
              <a:sym typeface="Symbol" pitchFamily="2" charset="2"/>
            </a:endParaRPr>
          </a:p>
        </p:txBody>
      </p:sp>
      <p:sp>
        <p:nvSpPr>
          <p:cNvPr id="132" name="Shape 6">
            <a:extLst>
              <a:ext uri="{FF2B5EF4-FFF2-40B4-BE49-F238E27FC236}">
                <a16:creationId xmlns:a16="http://schemas.microsoft.com/office/drawing/2014/main" id="{263FED2D-C9AB-8240-9A73-2E95D4337FC9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 bwMode="auto">
          <a:xfrm>
            <a:off x="7004050" y="5980113"/>
            <a:ext cx="603250" cy="21272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t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B4F17D87-E51D-4260-872B-BCB46C800967}" type="datetime'''8''/3''1/''''''''''''''''''''''''''''''''''1''9'''">
              <a:rPr lang="en-US" altLang="en-US" sz="14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8/31/19</a:t>
            </a:fld>
            <a:endParaRPr lang="en-US" sz="1400" kern="0">
              <a:sym typeface="Symbol" pitchFamily="2" charset="2"/>
            </a:endParaRPr>
          </a:p>
        </p:txBody>
      </p:sp>
      <p:sp>
        <p:nvSpPr>
          <p:cNvPr id="709" name="Shape 6">
            <a:extLst>
              <a:ext uri="{FF2B5EF4-FFF2-40B4-BE49-F238E27FC236}">
                <a16:creationId xmlns:a16="http://schemas.microsoft.com/office/drawing/2014/main" id="{AE2A6F13-F657-B04D-99BA-D3919695C663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 bwMode="gray">
          <a:xfrm>
            <a:off x="141288" y="4084638"/>
            <a:ext cx="636588" cy="1524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7463" tIns="0" rIns="17463" bIns="0" numCol="1" spcCol="0" anchor="ctr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>
                <a:sym typeface="Symbol" pitchFamily="2" charset="2"/>
              </a:rPr>
              <a:t>Avg. </a:t>
            </a:r>
            <a:fld id="{9A548321-A11E-42B1-8DE4-0CC05AA711C0}" type="datetime'''''1'''',''''''''''''8''''''4''''''''''''''''''''4'''">
              <a:rPr lang="en-US" altLang="en-US" sz="1000" smtClean="0">
                <a:sym typeface="Symbol" pitchFamily="2" charset="2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1,844</a:t>
            </a:fld>
            <a:endParaRPr lang="en-US" sz="1000" kern="0">
              <a:sym typeface="Symbol" pitchFamily="2" charset="2"/>
            </a:endParaRPr>
          </a:p>
        </p:txBody>
      </p:sp>
      <p:sp>
        <p:nvSpPr>
          <p:cNvPr id="156" name="Shape 6">
            <a:extLst>
              <a:ext uri="{FF2B5EF4-FFF2-40B4-BE49-F238E27FC236}">
                <a16:creationId xmlns:a16="http://schemas.microsoft.com/office/drawing/2014/main" id="{43B91EED-BB03-F045-855F-78991DFC27A0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 bwMode="auto">
          <a:xfrm>
            <a:off x="8248650" y="5980113"/>
            <a:ext cx="504825" cy="21272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t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0CFAB37A-0AB3-4B89-8552-3B48BF2BB862}" type="datetime'''''9''''/''1''''''/''''''''''''''1''''''''''9'">
              <a:rPr lang="en-US" altLang="en-US" sz="14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9/1/19</a:t>
            </a:fld>
            <a:endParaRPr lang="en-US" sz="1400" kern="0">
              <a:sym typeface="Symbol" pitchFamily="2" charset="2"/>
            </a:endParaRPr>
          </a:p>
        </p:txBody>
      </p:sp>
      <p:sp useBgFill="1">
        <p:nvSpPr>
          <p:cNvPr id="679" name="Shape 6">
            <a:extLst>
              <a:ext uri="{FF2B5EF4-FFF2-40B4-BE49-F238E27FC236}">
                <a16:creationId xmlns:a16="http://schemas.microsoft.com/office/drawing/2014/main" id="{DCC9DE87-E055-2C40-8DE6-05016BC5B0C7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 bwMode="gray">
          <a:xfrm>
            <a:off x="2084388" y="4827588"/>
            <a:ext cx="493713" cy="212725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0" rIns="25400" bIns="0" numCol="1" spcCol="0" anchor="ctr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E6D8BC2B-F139-4904-9639-E77E5944BE16}" type="datetime'''''''''''''''''''''''''''''''''''1,''''''0''''''''''''''''34'">
              <a:rPr lang="en-US" altLang="en-US" sz="1400" smtClean="0">
                <a:sym typeface="Symbol" pitchFamily="2" charset="2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1,034</a:t>
            </a:fld>
            <a:endParaRPr lang="en-US" sz="1400" kern="0">
              <a:sym typeface="Symbol" pitchFamily="2" charset="2"/>
            </a:endParaRPr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FE05989A-984F-D040-B7E4-1EA9E76B5824}"/>
              </a:ext>
            </a:extLst>
          </p:cNvPr>
          <p:cNvSpPr txBox="1">
            <a:spLocks/>
          </p:cNvSpPr>
          <p:nvPr>
            <p:custDataLst>
              <p:tags r:id="rId11"/>
            </p:custDataLst>
          </p:nvPr>
        </p:nvSpPr>
        <p:spPr bwMode="auto">
          <a:xfrm>
            <a:off x="1025524" y="5980113"/>
            <a:ext cx="603250" cy="21272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t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58D099B-11FE-4F38-A730-DC3B9C8EB806}" type="datetime'''''''''''''8''''''''/''2''6''''''/''''1''''''9'''''">
              <a:rPr lang="en-US" altLang="en-US" sz="14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8/26/19</a:t>
            </a:fld>
            <a:endParaRPr lang="en-US" sz="1400" kern="0">
              <a:sym typeface="Symbol" pitchFamily="2" charset="2"/>
            </a:endParaRPr>
          </a:p>
        </p:txBody>
      </p:sp>
      <p:sp>
        <p:nvSpPr>
          <p:cNvPr id="726" name="Shape 6">
            <a:extLst>
              <a:ext uri="{FF2B5EF4-FFF2-40B4-BE49-F238E27FC236}">
                <a16:creationId xmlns:a16="http://schemas.microsoft.com/office/drawing/2014/main" id="{EF29D34B-6A09-964F-A8C4-FC440F446FCB}"/>
              </a:ext>
            </a:extLst>
          </p:cNvPr>
          <p:cNvSpPr txBox="1">
            <a:spLocks/>
          </p:cNvSpPr>
          <p:nvPr>
            <p:custDataLst>
              <p:tags r:id="rId12"/>
            </p:custDataLst>
          </p:nvPr>
        </p:nvSpPr>
        <p:spPr bwMode="gray">
          <a:xfrm>
            <a:off x="9902825" y="1519238"/>
            <a:ext cx="636588" cy="1524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7463" tIns="0" rIns="17463" bIns="0" numCol="1" spcCol="0" anchor="ctr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>
                <a:sym typeface="Symbol" pitchFamily="2" charset="2"/>
              </a:rPr>
              <a:t>Avg. </a:t>
            </a:r>
            <a:fld id="{6AE16A4B-F77A-4DF5-9138-0F47BDDD8960}" type="datetime'9'''''''''''''''''''',''''06''''''''''''''5'''">
              <a:rPr lang="en-US" altLang="en-US" sz="1000" smtClean="0">
                <a:sym typeface="Symbol" pitchFamily="2" charset="2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9,065</a:t>
            </a:fld>
            <a:endParaRPr lang="en-US" sz="1000" kern="0">
              <a:sym typeface="Symbol" pitchFamily="2" charset="2"/>
            </a:endParaRPr>
          </a:p>
        </p:txBody>
      </p:sp>
      <p:sp>
        <p:nvSpPr>
          <p:cNvPr id="108" name="Shape 6">
            <a:extLst>
              <a:ext uri="{FF2B5EF4-FFF2-40B4-BE49-F238E27FC236}">
                <a16:creationId xmlns:a16="http://schemas.microsoft.com/office/drawing/2014/main" id="{9FCD69BF-ECC7-164A-A271-DFB56E45D436}"/>
              </a:ext>
            </a:extLst>
          </p:cNvPr>
          <p:cNvSpPr txBox="1">
            <a:spLocks/>
          </p:cNvSpPr>
          <p:nvPr>
            <p:custDataLst>
              <p:tags r:id="rId13"/>
            </p:custDataLst>
          </p:nvPr>
        </p:nvSpPr>
        <p:spPr bwMode="auto">
          <a:xfrm>
            <a:off x="5808663" y="5980113"/>
            <a:ext cx="603250" cy="21272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t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2864D7E8-5B53-4AD9-B72B-C985B0FE3F3E}" type="datetime'''''''''''''''''''8/''''''3''''''0/''''''''''''''1''''''9'">
              <a:rPr lang="en-US" altLang="en-US" sz="14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8/30/19</a:t>
            </a:fld>
            <a:endParaRPr lang="en-US" sz="1400" kern="0">
              <a:sym typeface="Symbol" pitchFamily="2" charset="2"/>
            </a:endParaRPr>
          </a:p>
        </p:txBody>
      </p:sp>
      <p:sp>
        <p:nvSpPr>
          <p:cNvPr id="718" name="Shape 6">
            <a:extLst>
              <a:ext uri="{FF2B5EF4-FFF2-40B4-BE49-F238E27FC236}">
                <a16:creationId xmlns:a16="http://schemas.microsoft.com/office/drawing/2014/main" id="{82532A79-7129-A642-A2DD-2762A997B525}"/>
              </a:ext>
            </a:extLst>
          </p:cNvPr>
          <p:cNvSpPr txBox="1">
            <a:spLocks/>
          </p:cNvSpPr>
          <p:nvPr>
            <p:custDataLst>
              <p:tags r:id="rId14"/>
            </p:custDataLst>
          </p:nvPr>
        </p:nvSpPr>
        <p:spPr bwMode="gray">
          <a:xfrm>
            <a:off x="314325" y="5473700"/>
            <a:ext cx="531813" cy="152400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7463" tIns="0" rIns="17463" bIns="0" numCol="1" spcCol="0" anchor="ctr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000">
                <a:sym typeface="Symbol" pitchFamily="2" charset="2"/>
              </a:rPr>
              <a:t>Avg. </a:t>
            </a:r>
            <a:fld id="{37C4AE8E-3FC8-442D-8A74-9C21DCB0241D}" type="datetime'''''''''''3''''''''''''''''''''''''''''''''''''98'''''''''''''">
              <a:rPr lang="en-US" altLang="en-US" sz="1000" smtClean="0">
                <a:sym typeface="Symbol" pitchFamily="2" charset="2"/>
              </a:rPr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398</a:t>
            </a:fld>
            <a:endParaRPr lang="en-US" sz="1000" kern="0">
              <a:sym typeface="Symbol" pitchFamily="2" charset="2"/>
            </a:endParaRPr>
          </a:p>
        </p:txBody>
      </p:sp>
      <p:sp>
        <p:nvSpPr>
          <p:cNvPr id="36" name="Shape 6">
            <a:extLst>
              <a:ext uri="{FF2B5EF4-FFF2-40B4-BE49-F238E27FC236}">
                <a16:creationId xmlns:a16="http://schemas.microsoft.com/office/drawing/2014/main" id="{5B90C002-D2FF-8F40-A2BD-C91BF34724DA}"/>
              </a:ext>
            </a:extLst>
          </p:cNvPr>
          <p:cNvSpPr txBox="1">
            <a:spLocks/>
          </p:cNvSpPr>
          <p:nvPr>
            <p:custDataLst>
              <p:tags r:id="rId15"/>
            </p:custDataLst>
          </p:nvPr>
        </p:nvSpPr>
        <p:spPr bwMode="auto">
          <a:xfrm>
            <a:off x="2220913" y="5980113"/>
            <a:ext cx="603250" cy="21272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t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817CCDA3-CAC1-48B2-8EBB-570E7F69A335}" type="datetime'8''/''''''''27''''''''''''/1''''''''''''''''''''''9'''''''''''">
              <a:rPr lang="en-US" altLang="en-US" sz="14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8/27/19</a:t>
            </a:fld>
            <a:endParaRPr lang="en-US" sz="1400" kern="0">
              <a:sym typeface="Symbol" pitchFamily="2" charset="2"/>
            </a:endParaRPr>
          </a:p>
        </p:txBody>
      </p:sp>
      <p:sp>
        <p:nvSpPr>
          <p:cNvPr id="32" name="Shape 6">
            <a:extLst>
              <a:ext uri="{FF2B5EF4-FFF2-40B4-BE49-F238E27FC236}">
                <a16:creationId xmlns:a16="http://schemas.microsoft.com/office/drawing/2014/main" id="{6E90A1D5-70DA-DD44-9716-DDACDC3384F3}"/>
              </a:ext>
            </a:extLst>
          </p:cNvPr>
          <p:cNvSpPr txBox="1">
            <a:spLocks/>
          </p:cNvSpPr>
          <p:nvPr>
            <p:custDataLst>
              <p:tags r:id="rId16"/>
            </p:custDataLst>
          </p:nvPr>
        </p:nvSpPr>
        <p:spPr bwMode="auto">
          <a:xfrm>
            <a:off x="10052050" y="2519364"/>
            <a:ext cx="1822450" cy="2519363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t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endParaRPr lang="en-US" sz="1400" b="1" kern="0">
              <a:sym typeface="Symbol" pitchFamily="2" charset="2"/>
            </a:endParaRPr>
          </a:p>
        </p:txBody>
      </p:sp>
      <p:sp>
        <p:nvSpPr>
          <p:cNvPr id="191" name="Shape 6">
            <a:extLst>
              <a:ext uri="{FF2B5EF4-FFF2-40B4-BE49-F238E27FC236}">
                <a16:creationId xmlns:a16="http://schemas.microsoft.com/office/drawing/2014/main" id="{76D0CFB2-9776-4243-8430-53E20EF8EA8D}"/>
              </a:ext>
            </a:extLst>
          </p:cNvPr>
          <p:cNvSpPr txBox="1">
            <a:spLocks/>
          </p:cNvSpPr>
          <p:nvPr>
            <p:custDataLst>
              <p:tags r:id="rId17"/>
            </p:custDataLst>
          </p:nvPr>
        </p:nvSpPr>
        <p:spPr bwMode="auto">
          <a:xfrm>
            <a:off x="10425113" y="5637213"/>
            <a:ext cx="1377950" cy="21272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ctr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78CDADA8-9572-4426-8432-C365D971D6D8}" type="datetime'''''''S''up''pl''y'''''' ''''''''''''''Totes'' ''Hrl''y'">
              <a:rPr lang="en-US" altLang="en-US" sz="14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Supply Totes Hrly</a:t>
            </a:fld>
            <a:endParaRPr lang="en-US" sz="1400" kern="0">
              <a:sym typeface="Symbol" pitchFamily="2" charset="2"/>
            </a:endParaRPr>
          </a:p>
        </p:txBody>
      </p:sp>
      <p:sp>
        <p:nvSpPr>
          <p:cNvPr id="187" name="Shape 6">
            <a:extLst>
              <a:ext uri="{FF2B5EF4-FFF2-40B4-BE49-F238E27FC236}">
                <a16:creationId xmlns:a16="http://schemas.microsoft.com/office/drawing/2014/main" id="{62B84235-3BE7-4E4A-9ED1-DF7771871DD3}"/>
              </a:ext>
            </a:extLst>
          </p:cNvPr>
          <p:cNvSpPr txBox="1">
            <a:spLocks/>
          </p:cNvSpPr>
          <p:nvPr>
            <p:custDataLst>
              <p:tags r:id="rId18"/>
            </p:custDataLst>
          </p:nvPr>
        </p:nvSpPr>
        <p:spPr bwMode="auto">
          <a:xfrm>
            <a:off x="10425113" y="5373688"/>
            <a:ext cx="1127125" cy="21272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ctr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CE745057-AEE1-4AB7-BC66-B01D3B586683}" type="datetime'OB ''To''''''tes H''r''l''''''''''''''y.'''''''''''''">
              <a:rPr lang="en-US" altLang="en-US" sz="14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OB Totes Hrly.</a:t>
            </a:fld>
            <a:endParaRPr lang="en-US" sz="1400" kern="0">
              <a:sym typeface="Symbol" pitchFamily="2" charset="2"/>
            </a:endParaRPr>
          </a:p>
        </p:txBody>
      </p:sp>
      <p:sp>
        <p:nvSpPr>
          <p:cNvPr id="5" name="Shape 6">
            <a:extLst>
              <a:ext uri="{FF2B5EF4-FFF2-40B4-BE49-F238E27FC236}">
                <a16:creationId xmlns:a16="http://schemas.microsoft.com/office/drawing/2014/main" id="{2DE827C3-31A9-314B-A3B0-CCFD427DCA21}"/>
              </a:ext>
            </a:extLst>
          </p:cNvPr>
          <p:cNvSpPr txBox="1">
            <a:spLocks/>
          </p:cNvSpPr>
          <p:nvPr>
            <p:custDataLst>
              <p:tags r:id="rId19"/>
            </p:custDataLst>
          </p:nvPr>
        </p:nvSpPr>
        <p:spPr bwMode="auto">
          <a:xfrm>
            <a:off x="10425113" y="5110163"/>
            <a:ext cx="698500" cy="21272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ctr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A00D6A6C-9C73-40FC-86F0-500AF044961C}" type="datetime'''''''''''''''V''''''''''''''''o''l.'' ''Hrly''.'''''''''''">
              <a:rPr lang="en-US" altLang="en-US" sz="1400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Vol. Hrly.</a:t>
            </a:fld>
            <a:endParaRPr lang="en-US" sz="1400" kern="0">
              <a:sym typeface="Symbol" pitchFamily="2" charset="2"/>
            </a:endParaRPr>
          </a:p>
        </p:txBody>
      </p:sp>
      <p:sp>
        <p:nvSpPr>
          <p:cNvPr id="699" name="Shape 6">
            <a:extLst>
              <a:ext uri="{FF2B5EF4-FFF2-40B4-BE49-F238E27FC236}">
                <a16:creationId xmlns:a16="http://schemas.microsoft.com/office/drawing/2014/main" id="{BA641959-A0F5-964F-BA55-707320E78934}"/>
              </a:ext>
            </a:extLst>
          </p:cNvPr>
          <p:cNvSpPr txBox="1">
            <a:spLocks/>
          </p:cNvSpPr>
          <p:nvPr/>
        </p:nvSpPr>
        <p:spPr bwMode="auto">
          <a:xfrm>
            <a:off x="10052050" y="4754563"/>
            <a:ext cx="1822450" cy="284163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wrap="none" lIns="0" tIns="0" rIns="0" bIns="71438" numCol="1" spcCol="0" anchor="t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>
                <a:sym typeface="Symbol" pitchFamily="2" charset="2"/>
              </a:rPr>
              <a:t>Legend</a:t>
            </a:r>
            <a:endParaRPr lang="en-US" sz="1400" b="1" kern="0">
              <a:sym typeface="Symbol" pitchFamily="2" charset="2"/>
            </a:endParaRPr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97950402-8E6C-2940-B4A5-17EBFCBCF4BA}"/>
              </a:ext>
            </a:extLst>
          </p:cNvPr>
          <p:cNvSpPr/>
          <p:nvPr/>
        </p:nvSpPr>
        <p:spPr>
          <a:xfrm>
            <a:off x="10052050" y="4624465"/>
            <a:ext cx="1932586" cy="1296649"/>
          </a:xfrm>
          <a:prstGeom prst="rect">
            <a:avLst/>
          </a:prstGeom>
          <a:noFill/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36" name="Picture 2" descr="Meijer - Wikipedia">
            <a:extLst>
              <a:ext uri="{FF2B5EF4-FFF2-40B4-BE49-F238E27FC236}">
                <a16:creationId xmlns:a16="http://schemas.microsoft.com/office/drawing/2014/main" id="{B7F119A4-8260-9E46-B965-7D10541F4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312" y="161781"/>
            <a:ext cx="926362" cy="35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78816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97BCA316-B87F-3245-B78B-BCC8471F22F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05409976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name="think-cell Slide" r:id="rId18" imgW="7772400" imgH="10058400" progId="TCLayout.ActiveDocument.1">
                  <p:embed/>
                </p:oleObj>
              </mc:Choice>
              <mc:Fallback>
                <p:oleObj name="think-cell Slide" r:id="rId18" imgW="7772400" imgH="10058400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97BCA316-B87F-3245-B78B-BCC8471F22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B870AB6-45F2-BE4F-B5E6-9BB46D24AD4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hangingPunct="0"/>
            <a:endParaRPr lang="en-US" sz="1400" dirty="0">
              <a:solidFill>
                <a:schemeClr val="bg1"/>
              </a:solidFill>
              <a:sym typeface="Symbol" pitchFamily="2" charset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A15C8-FD44-4242-90BD-F59001D7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Hourly tote and case (</a:t>
            </a:r>
            <a:r>
              <a:rPr lang="en-US" dirty="0" err="1"/>
              <a:t>mPack</a:t>
            </a:r>
            <a:r>
              <a:rPr lang="en-US" dirty="0"/>
              <a:t>) movement for 2/17 and 2/26 </a:t>
            </a:r>
            <a:br>
              <a:rPr lang="en-US" dirty="0"/>
            </a:br>
            <a:r>
              <a:rPr lang="en-US" dirty="0"/>
              <a:t>8 Stations in Operation</a:t>
            </a:r>
          </a:p>
        </p:txBody>
      </p:sp>
      <p:graphicFrame>
        <p:nvGraphicFramePr>
          <p:cNvPr id="225" name="Chart 224">
            <a:extLst>
              <a:ext uri="{FF2B5EF4-FFF2-40B4-BE49-F238E27FC236}">
                <a16:creationId xmlns:a16="http://schemas.microsoft.com/office/drawing/2014/main" id="{1EC21FFC-278B-D04E-87D5-9078F62EBA30}"/>
              </a:ext>
            </a:extLst>
          </p:cNvPr>
          <p:cNvGraphicFramePr/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846962017"/>
              </p:ext>
            </p:extLst>
          </p:nvPr>
        </p:nvGraphicFramePr>
        <p:xfrm>
          <a:off x="236538" y="1014413"/>
          <a:ext cx="10067925" cy="5035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F1BEB38-1217-7B4E-A583-4804202F46A9}"/>
              </a:ext>
            </a:extLst>
          </p:cNvPr>
          <p:cNvCxnSpPr>
            <a:cxnSpLocks/>
          </p:cNvCxnSpPr>
          <p:nvPr>
            <p:custDataLst>
              <p:tags r:id="rId5"/>
            </p:custDataLst>
          </p:nvPr>
        </p:nvCxnSpPr>
        <p:spPr bwMode="gray">
          <a:xfrm flipH="1" flipV="1">
            <a:off x="8789988" y="1609725"/>
            <a:ext cx="1000125" cy="11113"/>
          </a:xfrm>
          <a:prstGeom prst="line">
            <a:avLst/>
          </a:prstGeom>
          <a:noFill/>
          <a:ln w="6350" cap="flat" cmpd="sng" algn="ctr">
            <a:solidFill>
              <a:srgbClr val="0F22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567C87D5-0488-3948-BCC1-0A28F4CF1724}"/>
              </a:ext>
            </a:extLst>
          </p:cNvPr>
          <p:cNvCxnSpPr/>
          <p:nvPr>
            <p:custDataLst>
              <p:tags r:id="rId6"/>
            </p:custDataLst>
          </p:nvPr>
        </p:nvCxnSpPr>
        <p:spPr bwMode="gray">
          <a:xfrm flipV="1">
            <a:off x="750888" y="2362200"/>
            <a:ext cx="561975" cy="1588"/>
          </a:xfrm>
          <a:prstGeom prst="line">
            <a:avLst/>
          </a:prstGeom>
          <a:noFill/>
          <a:ln w="6350" cap="flat" cmpd="sng" algn="ctr">
            <a:solidFill>
              <a:srgbClr val="0F22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4547EA4-51DA-D94B-AF29-B52D3FFF3BAD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 bwMode="gray">
          <a:xfrm>
            <a:off x="792163" y="5316538"/>
            <a:ext cx="520700" cy="7938"/>
          </a:xfrm>
          <a:prstGeom prst="line">
            <a:avLst/>
          </a:prstGeom>
          <a:noFill/>
          <a:ln w="6350" cap="flat" cmpd="sng" algn="ctr">
            <a:solidFill>
              <a:srgbClr val="0F22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8" name="Shape 6">
            <a:extLst>
              <a:ext uri="{FF2B5EF4-FFF2-40B4-BE49-F238E27FC236}">
                <a16:creationId xmlns:a16="http://schemas.microsoft.com/office/drawing/2014/main" id="{D2744F86-8888-5344-839A-C0AC1E3EA808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 bwMode="auto">
          <a:xfrm>
            <a:off x="10052050" y="2519363"/>
            <a:ext cx="1822450" cy="2519363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t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endParaRPr lang="en-US" sz="1400" b="1" kern="0">
              <a:sym typeface="Symbol" pitchFamily="2" charset="2"/>
            </a:endParaRPr>
          </a:p>
        </p:txBody>
      </p:sp>
      <p:sp>
        <p:nvSpPr>
          <p:cNvPr id="214" name="Shape 6">
            <a:extLst>
              <a:ext uri="{FF2B5EF4-FFF2-40B4-BE49-F238E27FC236}">
                <a16:creationId xmlns:a16="http://schemas.microsoft.com/office/drawing/2014/main" id="{FF573E3B-E4D6-2E4D-B190-B81CD75C08F0}"/>
              </a:ext>
            </a:extLst>
          </p:cNvPr>
          <p:cNvSpPr txBox="1">
            <a:spLocks/>
          </p:cNvSpPr>
          <p:nvPr/>
        </p:nvSpPr>
        <p:spPr bwMode="auto">
          <a:xfrm>
            <a:off x="10052050" y="2519364"/>
            <a:ext cx="1822450" cy="2519363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t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endParaRPr lang="en-US" sz="1400" b="1" kern="0">
              <a:sym typeface="Symbol" pitchFamily="2" charset="2"/>
            </a:endParaRPr>
          </a:p>
        </p:txBody>
      </p:sp>
      <p:sp>
        <p:nvSpPr>
          <p:cNvPr id="12" name="Shape 6">
            <a:extLst>
              <a:ext uri="{FF2B5EF4-FFF2-40B4-BE49-F238E27FC236}">
                <a16:creationId xmlns:a16="http://schemas.microsoft.com/office/drawing/2014/main" id="{FE05989A-984F-D040-B7E4-1EA9E76B5824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 bwMode="auto">
          <a:xfrm>
            <a:off x="1025524" y="5980113"/>
            <a:ext cx="603250" cy="21272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t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879B302-8AA5-4702-8FD1-F4423DC61776}" type="datetime'''''''''2''''''''''''''''/''''''''''''''''''''''1''''7''/''20'">
              <a:rPr lang="en-US" altLang="en-US" sz="14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2/17/20</a:t>
            </a:fld>
            <a:endParaRPr lang="en-US" sz="1400" kern="0">
              <a:sym typeface="Symbol" pitchFamily="2" charset="2"/>
            </a:endParaRPr>
          </a:p>
        </p:txBody>
      </p:sp>
      <p:sp>
        <p:nvSpPr>
          <p:cNvPr id="36" name="Shape 6">
            <a:extLst>
              <a:ext uri="{FF2B5EF4-FFF2-40B4-BE49-F238E27FC236}">
                <a16:creationId xmlns:a16="http://schemas.microsoft.com/office/drawing/2014/main" id="{5B90C002-D2FF-8F40-A2BD-C91BF34724DA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 bwMode="auto">
          <a:xfrm>
            <a:off x="4911725" y="5980113"/>
            <a:ext cx="603250" cy="21272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t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175D8A-0085-4B94-9C86-42075EFE3ED5}" type="datetime'''''''''2/2''''''''''''''6/''''2''''''0'''''''''">
              <a:rPr lang="en-US" altLang="en-US" sz="1400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2/26/20</a:t>
            </a:fld>
            <a:endParaRPr lang="en-US" sz="1400" kern="0">
              <a:sym typeface="Symbol" pitchFamily="2" charset="2"/>
            </a:endParaRPr>
          </a:p>
        </p:txBody>
      </p:sp>
      <p:sp>
        <p:nvSpPr>
          <p:cNvPr id="699" name="Shape 6">
            <a:extLst>
              <a:ext uri="{FF2B5EF4-FFF2-40B4-BE49-F238E27FC236}">
                <a16:creationId xmlns:a16="http://schemas.microsoft.com/office/drawing/2014/main" id="{BA641959-A0F5-964F-BA55-707320E78934}"/>
              </a:ext>
            </a:extLst>
          </p:cNvPr>
          <p:cNvSpPr txBox="1">
            <a:spLocks/>
          </p:cNvSpPr>
          <p:nvPr/>
        </p:nvSpPr>
        <p:spPr bwMode="auto">
          <a:xfrm>
            <a:off x="10052050" y="4754563"/>
            <a:ext cx="1822450" cy="284163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vert="horz" wrap="none" lIns="0" tIns="0" rIns="0" bIns="71438" numCol="1" spcCol="0" anchor="t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400" b="1">
                <a:sym typeface="Symbol" pitchFamily="2" charset="2"/>
              </a:rPr>
              <a:t>Legend</a:t>
            </a:r>
            <a:endParaRPr lang="en-US" sz="1400" b="1" kern="0">
              <a:sym typeface="Symbol" pitchFamily="2" charset="2"/>
            </a:endParaRPr>
          </a:p>
        </p:txBody>
      </p:sp>
      <p:sp>
        <p:nvSpPr>
          <p:cNvPr id="700" name="Rectangle 699">
            <a:extLst>
              <a:ext uri="{FF2B5EF4-FFF2-40B4-BE49-F238E27FC236}">
                <a16:creationId xmlns:a16="http://schemas.microsoft.com/office/drawing/2014/main" id="{97950402-8E6C-2940-B4A5-17EBFCBCF4BA}"/>
              </a:ext>
            </a:extLst>
          </p:cNvPr>
          <p:cNvSpPr/>
          <p:nvPr/>
        </p:nvSpPr>
        <p:spPr>
          <a:xfrm>
            <a:off x="10052050" y="4624465"/>
            <a:ext cx="1932586" cy="1296649"/>
          </a:xfrm>
          <a:prstGeom prst="rect">
            <a:avLst/>
          </a:prstGeom>
          <a:noFill/>
          <a:ln w="9525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36" name="Picture 2" descr="Meijer - Wikipedia">
            <a:extLst>
              <a:ext uri="{FF2B5EF4-FFF2-40B4-BE49-F238E27FC236}">
                <a16:creationId xmlns:a16="http://schemas.microsoft.com/office/drawing/2014/main" id="{B7F119A4-8260-9E46-B965-7D10541F4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312" y="161781"/>
            <a:ext cx="926362" cy="35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87ECCA1-D6A8-2D47-8B79-126F7CDC274A}"/>
              </a:ext>
            </a:extLst>
          </p:cNvPr>
          <p:cNvCxnSpPr/>
          <p:nvPr/>
        </p:nvCxnSpPr>
        <p:spPr>
          <a:xfrm>
            <a:off x="5196468" y="1516566"/>
            <a:ext cx="0" cy="440454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74EED1D-B322-EB4E-93E2-EE966F14577D}"/>
              </a:ext>
            </a:extLst>
          </p:cNvPr>
          <p:cNvCxnSpPr/>
          <p:nvPr>
            <p:custDataLst>
              <p:tags r:id="rId11"/>
            </p:custDataLst>
          </p:nvPr>
        </p:nvCxnSpPr>
        <p:spPr bwMode="gray">
          <a:xfrm>
            <a:off x="10133013" y="5208588"/>
            <a:ext cx="231775" cy="0"/>
          </a:xfrm>
          <a:prstGeom prst="line">
            <a:avLst/>
          </a:prstGeom>
          <a:noFill/>
          <a:ln w="19050" cap="rnd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9066DA4-FDFE-124D-AF74-12E669606C94}"/>
              </a:ext>
            </a:extLst>
          </p:cNvPr>
          <p:cNvCxnSpPr/>
          <p:nvPr>
            <p:custDataLst>
              <p:tags r:id="rId12"/>
            </p:custDataLst>
          </p:nvPr>
        </p:nvCxnSpPr>
        <p:spPr bwMode="gray">
          <a:xfrm>
            <a:off x="10133013" y="5472113"/>
            <a:ext cx="231775" cy="0"/>
          </a:xfrm>
          <a:prstGeom prst="line">
            <a:avLst/>
          </a:prstGeom>
          <a:noFill/>
          <a:ln w="19050" cap="rnd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2510091-E7F5-1745-B3A8-49FA209639C8}"/>
              </a:ext>
            </a:extLst>
          </p:cNvPr>
          <p:cNvCxnSpPr/>
          <p:nvPr>
            <p:custDataLst>
              <p:tags r:id="rId13"/>
            </p:custDataLst>
          </p:nvPr>
        </p:nvCxnSpPr>
        <p:spPr bwMode="gray">
          <a:xfrm>
            <a:off x="10133013" y="5735638"/>
            <a:ext cx="231775" cy="0"/>
          </a:xfrm>
          <a:prstGeom prst="line">
            <a:avLst/>
          </a:prstGeom>
          <a:noFill/>
          <a:ln w="19050" cap="rnd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E45631CC-5BF2-4C18-A39C-3461C7D3F71A}">
              <a14:hiddenSp3d xmlns:a14="http://schemas.microsoft.com/office/drawing/2010/main"/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3" name="Shape 6">
            <a:extLst>
              <a:ext uri="{FF2B5EF4-FFF2-40B4-BE49-F238E27FC236}">
                <a16:creationId xmlns:a16="http://schemas.microsoft.com/office/drawing/2014/main" id="{D98D32C1-1533-014F-91EE-7B6DFDF61BF2}"/>
              </a:ext>
            </a:extLst>
          </p:cNvPr>
          <p:cNvSpPr txBox="1">
            <a:spLocks/>
          </p:cNvSpPr>
          <p:nvPr>
            <p:custDataLst>
              <p:tags r:id="rId14"/>
            </p:custDataLst>
          </p:nvPr>
        </p:nvSpPr>
        <p:spPr bwMode="auto">
          <a:xfrm>
            <a:off x="10425113" y="5637213"/>
            <a:ext cx="1377950" cy="21272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ctr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97930623-0072-466C-85C6-4131D17BA88C}" type="datetime'''Sup''''''''''p''''''ly ''T''ot''e''s'' ''''Hr''l''''''''y'">
              <a:rPr lang="en-US" altLang="en-US" sz="1400" smtClean="0">
                <a:sym typeface="Symbol" pitchFamily="2" charset="2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Supply Totes Hrly</a:t>
            </a:fld>
            <a:endParaRPr lang="en-US" sz="1400" kern="0">
              <a:sym typeface="Symbol" pitchFamily="2" charset="2"/>
            </a:endParaRPr>
          </a:p>
        </p:txBody>
      </p:sp>
      <p:sp>
        <p:nvSpPr>
          <p:cNvPr id="224" name="Shape 6">
            <a:extLst>
              <a:ext uri="{FF2B5EF4-FFF2-40B4-BE49-F238E27FC236}">
                <a16:creationId xmlns:a16="http://schemas.microsoft.com/office/drawing/2014/main" id="{F746FDBB-5DBC-C846-B4FD-5182A01909FA}"/>
              </a:ext>
            </a:extLst>
          </p:cNvPr>
          <p:cNvSpPr txBox="1">
            <a:spLocks/>
          </p:cNvSpPr>
          <p:nvPr>
            <p:custDataLst>
              <p:tags r:id="rId15"/>
            </p:custDataLst>
          </p:nvPr>
        </p:nvSpPr>
        <p:spPr bwMode="auto">
          <a:xfrm>
            <a:off x="10425113" y="5110163"/>
            <a:ext cx="698500" cy="21272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ctr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7E3B8CD8-43A4-40C7-A6A0-1F735C0D824D}" type="datetime'V''''''''o''''''''''''''''l. Hr''''''''''l''y''''''.'''">
              <a:rPr lang="en-US" altLang="en-US" sz="1400" smtClean="0">
                <a:sym typeface="Symbol" pitchFamily="2" charset="2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Vol. Hrly.</a:t>
            </a:fld>
            <a:endParaRPr lang="en-US" sz="1400" kern="0">
              <a:sym typeface="Symbol" pitchFamily="2" charset="2"/>
            </a:endParaRPr>
          </a:p>
        </p:txBody>
      </p:sp>
      <p:sp>
        <p:nvSpPr>
          <p:cNvPr id="220" name="Shape 6">
            <a:extLst>
              <a:ext uri="{FF2B5EF4-FFF2-40B4-BE49-F238E27FC236}">
                <a16:creationId xmlns:a16="http://schemas.microsoft.com/office/drawing/2014/main" id="{11FFB43E-0903-F84E-B337-60C4D666E97A}"/>
              </a:ext>
            </a:extLst>
          </p:cNvPr>
          <p:cNvSpPr txBox="1">
            <a:spLocks/>
          </p:cNvSpPr>
          <p:nvPr>
            <p:custDataLst>
              <p:tags r:id="rId16"/>
            </p:custDataLst>
          </p:nvPr>
        </p:nvSpPr>
        <p:spPr bwMode="auto">
          <a:xfrm>
            <a:off x="10425113" y="5373688"/>
            <a:ext cx="1127125" cy="212725"/>
          </a:xfrm>
          <a:prstGeom prst="rect">
            <a:avLst/>
          </a:prstGeom>
          <a:noFill/>
          <a:ln w="12700">
            <a:noFill/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 numCol="1" spcCol="0" anchor="ctr" anchorCtr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29C515FE-D433-4CD2-867B-76F3D2B1C828}" type="datetime'''''O''''''''B ''T''ot''''es ''''''H''''r''l''y.'">
              <a:rPr lang="en-US" altLang="en-US" sz="1400" smtClean="0">
                <a:sym typeface="Symbol" pitchFamily="2" charset="2"/>
              </a:rPr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OB Totes Hrly.</a:t>
            </a:fld>
            <a:endParaRPr lang="en-US" sz="1400" kern="0">
              <a:sym typeface="Symbol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2906886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0008-10C6-2945-911B-A78C8D43D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(ART) totes, throughput requirements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849303-E4E1-FA49-9E08-D85EF10BB732}"/>
              </a:ext>
            </a:extLst>
          </p:cNvPr>
          <p:cNvSpPr/>
          <p:nvPr/>
        </p:nvSpPr>
        <p:spPr>
          <a:xfrm>
            <a:off x="350661" y="1454386"/>
            <a:ext cx="5543663" cy="393869"/>
          </a:xfrm>
          <a:prstGeom prst="rect">
            <a:avLst/>
          </a:prstGeom>
          <a:solidFill>
            <a:schemeClr val="tx1"/>
          </a:solidFill>
          <a:ln w="190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Order totes from dock into Berkshire Grey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742991-D0C1-C149-B377-B953024033C8}"/>
              </a:ext>
            </a:extLst>
          </p:cNvPr>
          <p:cNvSpPr/>
          <p:nvPr/>
        </p:nvSpPr>
        <p:spPr>
          <a:xfrm>
            <a:off x="340257" y="1454386"/>
            <a:ext cx="5554068" cy="4588603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2E303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E95B66-E11D-664F-A2A0-96A8CDB2C161}"/>
              </a:ext>
            </a:extLst>
          </p:cNvPr>
          <p:cNvSpPr txBox="1">
            <a:spLocks/>
          </p:cNvSpPr>
          <p:nvPr/>
        </p:nvSpPr>
        <p:spPr>
          <a:xfrm>
            <a:off x="350662" y="1848254"/>
            <a:ext cx="5543706" cy="4194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40" tIns="45720" rIns="0" bIns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kern="0"/>
              <a:t>Assumed to be same as completion sequence, albeit offset </a:t>
            </a:r>
          </a:p>
          <a:p>
            <a:r>
              <a:rPr lang="en-US" kern="0"/>
              <a:t>Significant buffer between dock and tote prep station </a:t>
            </a:r>
          </a:p>
          <a:p>
            <a:r>
              <a:rPr lang="en-US" kern="0"/>
              <a:t>Additional buffer after tote prep station and before BG stations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kern="0"/>
          </a:p>
        </p:txBody>
      </p:sp>
      <p:pic>
        <p:nvPicPr>
          <p:cNvPr id="9" name="Picture 2" descr="Meijer - Wikipedia">
            <a:extLst>
              <a:ext uri="{FF2B5EF4-FFF2-40B4-BE49-F238E27FC236}">
                <a16:creationId xmlns:a16="http://schemas.microsoft.com/office/drawing/2014/main" id="{D46BD0AF-D10C-7A46-8939-5136FBD38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312" y="161781"/>
            <a:ext cx="926362" cy="35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6DDCB0E-B290-C241-AC15-953DE94169E1}"/>
              </a:ext>
            </a:extLst>
          </p:cNvPr>
          <p:cNvSpPr/>
          <p:nvPr/>
        </p:nvSpPr>
        <p:spPr>
          <a:xfrm>
            <a:off x="6287178" y="1454386"/>
            <a:ext cx="5564519" cy="4588605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2E303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E91DB653-3E54-E742-8FB1-A0187F02DDA6}"/>
              </a:ext>
            </a:extLst>
          </p:cNvPr>
          <p:cNvSpPr txBox="1">
            <a:spLocks/>
          </p:cNvSpPr>
          <p:nvPr/>
        </p:nvSpPr>
        <p:spPr>
          <a:xfrm>
            <a:off x="6297584" y="1848255"/>
            <a:ext cx="5543706" cy="4194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40" tIns="45720" rIns="0" bIns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kern="0"/>
              <a:t>Based on order tote completion sequence, with quantities</a:t>
            </a:r>
          </a:p>
          <a:p>
            <a:pPr lvl="1"/>
            <a:r>
              <a:rPr lang="en-US" kern="0"/>
              <a:t>Requirement derived from hourly throughput of system </a:t>
            </a:r>
          </a:p>
          <a:p>
            <a:pPr lvl="2"/>
            <a:r>
              <a:rPr lang="en-US" kern="0"/>
              <a:t>1,150 </a:t>
            </a:r>
            <a:r>
              <a:rPr lang="en-US" kern="0" err="1"/>
              <a:t>mPacks</a:t>
            </a:r>
            <a:r>
              <a:rPr lang="en-US" kern="0"/>
              <a:t> / </a:t>
            </a:r>
            <a:r>
              <a:rPr lang="en-US" kern="0" err="1"/>
              <a:t>hr</a:t>
            </a:r>
            <a:r>
              <a:rPr lang="en-US" kern="0"/>
              <a:t> * 8 cells = 9,200 / </a:t>
            </a:r>
            <a:r>
              <a:rPr lang="en-US" kern="0" err="1"/>
              <a:t>hr</a:t>
            </a:r>
            <a:r>
              <a:rPr lang="en-US" kern="0"/>
              <a:t> total </a:t>
            </a:r>
          </a:p>
          <a:p>
            <a:pPr lvl="1"/>
            <a:r>
              <a:rPr lang="en-US" kern="0"/>
              <a:t>Order totes processed in sequence, driven by total station capacity</a:t>
            </a:r>
          </a:p>
          <a:p>
            <a:r>
              <a:rPr lang="en-US" kern="0"/>
              <a:t>Buffering in and out of BG system </a:t>
            </a:r>
          </a:p>
          <a:p>
            <a:r>
              <a:rPr lang="en-US" kern="0"/>
              <a:t>Propose buffering multiple takeaways for surges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kern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5378C5-28E8-F34D-ADA8-DA56F9B1C79B}"/>
              </a:ext>
            </a:extLst>
          </p:cNvPr>
          <p:cNvSpPr/>
          <p:nvPr/>
        </p:nvSpPr>
        <p:spPr>
          <a:xfrm>
            <a:off x="6297584" y="1454386"/>
            <a:ext cx="5543706" cy="393869"/>
          </a:xfrm>
          <a:prstGeom prst="rect">
            <a:avLst/>
          </a:prstGeom>
          <a:solidFill>
            <a:schemeClr val="tx1"/>
          </a:solidFill>
          <a:ln w="190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Order totes from Berkshire Grey into put walls</a:t>
            </a:r>
          </a:p>
        </p:txBody>
      </p:sp>
      <p:graphicFrame>
        <p:nvGraphicFramePr>
          <p:cNvPr id="16" name="Table 6">
            <a:extLst>
              <a:ext uri="{FF2B5EF4-FFF2-40B4-BE49-F238E27FC236}">
                <a16:creationId xmlns:a16="http://schemas.microsoft.com/office/drawing/2014/main" id="{70095C4F-6B32-4C48-AD1D-42D9D2BEB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090530"/>
              </p:ext>
            </p:extLst>
          </p:nvPr>
        </p:nvGraphicFramePr>
        <p:xfrm>
          <a:off x="982166" y="4451271"/>
          <a:ext cx="4000500" cy="8438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0451">
                  <a:extLst>
                    <a:ext uri="{9D8B030D-6E8A-4147-A177-3AD203B41FA5}">
                      <a16:colId xmlns:a16="http://schemas.microsoft.com/office/drawing/2014/main" val="2189155047"/>
                    </a:ext>
                  </a:extLst>
                </a:gridCol>
                <a:gridCol w="1650049">
                  <a:extLst>
                    <a:ext uri="{9D8B030D-6E8A-4147-A177-3AD203B41FA5}">
                      <a16:colId xmlns:a16="http://schemas.microsoft.com/office/drawing/2014/main" val="455356365"/>
                    </a:ext>
                  </a:extLst>
                </a:gridCol>
              </a:tblGrid>
              <a:tr h="319521">
                <a:tc>
                  <a:txBody>
                    <a:bodyPr/>
                    <a:lstStyle/>
                    <a:p>
                      <a:r>
                        <a:rPr lang="en-US" sz="1200" b="1" dirty="0"/>
                        <a:t>Requirement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Order totes / hour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1854665"/>
                  </a:ext>
                </a:extLst>
              </a:tr>
              <a:tr h="524302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Average 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trike="sngStrike" dirty="0"/>
                        <a:t>398</a:t>
                      </a:r>
                      <a:r>
                        <a:rPr lang="en-US" sz="1200" strike="noStrike" dirty="0"/>
                        <a:t> 624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6652461"/>
                  </a:ext>
                </a:extLst>
              </a:tr>
            </a:tbl>
          </a:graphicData>
        </a:graphic>
      </p:graphicFrame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D0413E9F-C032-914A-9DC4-EB13091C9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924747"/>
              </p:ext>
            </p:extLst>
          </p:nvPr>
        </p:nvGraphicFramePr>
        <p:xfrm>
          <a:off x="7119257" y="4451271"/>
          <a:ext cx="4000500" cy="1368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0451">
                  <a:extLst>
                    <a:ext uri="{9D8B030D-6E8A-4147-A177-3AD203B41FA5}">
                      <a16:colId xmlns:a16="http://schemas.microsoft.com/office/drawing/2014/main" val="2189155047"/>
                    </a:ext>
                  </a:extLst>
                </a:gridCol>
                <a:gridCol w="1650049">
                  <a:extLst>
                    <a:ext uri="{9D8B030D-6E8A-4147-A177-3AD203B41FA5}">
                      <a16:colId xmlns:a16="http://schemas.microsoft.com/office/drawing/2014/main" val="455356365"/>
                    </a:ext>
                  </a:extLst>
                </a:gridCol>
              </a:tblGrid>
              <a:tr h="319521">
                <a:tc>
                  <a:txBody>
                    <a:bodyPr/>
                    <a:lstStyle/>
                    <a:p>
                      <a:r>
                        <a:rPr lang="en-US" sz="1200" b="1" dirty="0"/>
                        <a:t>Requirement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Order totes / hour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1854665"/>
                  </a:ext>
                </a:extLst>
              </a:tr>
              <a:tr h="524302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Average 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trike="sngStrike" dirty="0"/>
                        <a:t>398</a:t>
                      </a:r>
                      <a:r>
                        <a:rPr lang="en-US" sz="1200" dirty="0"/>
                        <a:t> 624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6652461"/>
                  </a:ext>
                </a:extLst>
              </a:tr>
              <a:tr h="524302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Max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trike="sngStrike" dirty="0"/>
                        <a:t>477</a:t>
                      </a:r>
                      <a:r>
                        <a:rPr lang="en-US" sz="1200" dirty="0"/>
                        <a:t> 738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8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356792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80008-10C6-2945-911B-A78C8D43D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(inventory) totes, throughput requirements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64B1F3-18D7-EF45-AB43-9E99CD79B870}"/>
              </a:ext>
            </a:extLst>
          </p:cNvPr>
          <p:cNvSpPr/>
          <p:nvPr/>
        </p:nvSpPr>
        <p:spPr>
          <a:xfrm>
            <a:off x="329851" y="1454386"/>
            <a:ext cx="5554067" cy="4588605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2E303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849303-E4E1-FA49-9E08-D85EF10BB732}"/>
              </a:ext>
            </a:extLst>
          </p:cNvPr>
          <p:cNvSpPr/>
          <p:nvPr/>
        </p:nvSpPr>
        <p:spPr>
          <a:xfrm>
            <a:off x="340257" y="1454386"/>
            <a:ext cx="5543659" cy="393869"/>
          </a:xfrm>
          <a:prstGeom prst="rect">
            <a:avLst/>
          </a:prstGeom>
          <a:solidFill>
            <a:schemeClr val="tx1"/>
          </a:solidFill>
          <a:ln w="190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Supply totes from sorter into Berkshire Grey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4AB1FB2-86BB-DB4D-B23C-B25BEE187B57}"/>
              </a:ext>
            </a:extLst>
          </p:cNvPr>
          <p:cNvSpPr txBox="1">
            <a:spLocks/>
          </p:cNvSpPr>
          <p:nvPr/>
        </p:nvSpPr>
        <p:spPr>
          <a:xfrm>
            <a:off x="340256" y="1848255"/>
            <a:ext cx="5543661" cy="4125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40" tIns="45720" rIns="0" bIns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kern="0"/>
              <a:t>Based on algorithm described on slide 10 </a:t>
            </a:r>
          </a:p>
          <a:p>
            <a:pPr lvl="1"/>
            <a:r>
              <a:rPr lang="en-US" kern="0"/>
              <a:t>Considers calculated tote quantities, existing outbound tote processing sequence </a:t>
            </a:r>
          </a:p>
          <a:p>
            <a:pPr lvl="1"/>
            <a:r>
              <a:rPr lang="en-US" kern="0"/>
              <a:t>Assumes tote rationalization </a:t>
            </a:r>
          </a:p>
          <a:p>
            <a:pPr lvl="2"/>
            <a:r>
              <a:rPr lang="en-US" kern="0"/>
              <a:t>Partial totes picked first</a:t>
            </a:r>
          </a:p>
          <a:p>
            <a:pPr lvl="1"/>
            <a:r>
              <a:rPr lang="en-US" kern="0"/>
              <a:t>Opportunities likely exist for optimization in Dematic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kern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742991-D0C1-C149-B377-B953024033C8}"/>
              </a:ext>
            </a:extLst>
          </p:cNvPr>
          <p:cNvSpPr/>
          <p:nvPr/>
        </p:nvSpPr>
        <p:spPr>
          <a:xfrm>
            <a:off x="6297630" y="1454386"/>
            <a:ext cx="5554068" cy="4588605"/>
          </a:xfrm>
          <a:prstGeom prst="rect">
            <a:avLst/>
          </a:prstGeom>
          <a:noFill/>
          <a:ln w="190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2E303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6F85F9-D383-BB42-A9E3-5DE179619DC5}"/>
              </a:ext>
            </a:extLst>
          </p:cNvPr>
          <p:cNvSpPr/>
          <p:nvPr/>
        </p:nvSpPr>
        <p:spPr>
          <a:xfrm>
            <a:off x="6308036" y="1454386"/>
            <a:ext cx="5543706" cy="393869"/>
          </a:xfrm>
          <a:prstGeom prst="rect">
            <a:avLst/>
          </a:prstGeom>
          <a:solidFill>
            <a:schemeClr val="tx1"/>
          </a:solidFill>
          <a:ln w="1905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40" tIns="45718" rIns="45718" bIns="45718" numCol="1" spcCol="381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Supply totes from Berkshire Grey into sorter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8E95B66-E11D-664F-A2A0-96A8CDB2C161}"/>
              </a:ext>
            </a:extLst>
          </p:cNvPr>
          <p:cNvSpPr txBox="1">
            <a:spLocks/>
          </p:cNvSpPr>
          <p:nvPr/>
        </p:nvSpPr>
        <p:spPr>
          <a:xfrm>
            <a:off x="6308035" y="1848254"/>
            <a:ext cx="5543706" cy="4125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40" tIns="45720" rIns="0" bIns="0">
            <a:noAutofit/>
          </a:bodyPr>
          <a:lstStyle>
            <a:lvl1pPr marL="285750" marR="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1pPr>
            <a:lvl2pPr marL="744538" marR="0" indent="-1825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2pPr>
            <a:lvl3pPr marL="1193800" marR="0" indent="-2190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3pPr>
            <a:lvl4pPr marL="1597025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4pPr>
            <a:lvl5pPr marL="1998663" marR="0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E6C"/>
              </a:buClr>
              <a:buSzPct val="10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5pPr>
            <a:lvl6pPr marL="25146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6pPr>
            <a:lvl7pPr marL="29718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7pPr>
            <a:lvl8pPr marL="34290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8pPr>
            <a:lvl9pPr marL="3886200" marR="0" indent="-228600" algn="l" defTabSz="9144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ct val="100000"/>
              <a:buFont typeface="Arial"/>
              <a:buAutoNum type="arabicPeriod"/>
              <a:tabLst/>
              <a:defRPr sz="1800" b="0" i="0" u="none" strike="noStrike" cap="none" spc="0" baseline="0">
                <a:ln>
                  <a:noFill/>
                </a:ln>
                <a:solidFill>
                  <a:srgbClr val="0F2233"/>
                </a:solidFill>
                <a:uFillTx/>
                <a:latin typeface="+mn-lt"/>
                <a:ea typeface="+mn-ea"/>
                <a:cs typeface="+mn-cs"/>
                <a:sym typeface="Arial"/>
              </a:defRPr>
            </a:lvl9pPr>
          </a:lstStyle>
          <a:p>
            <a:r>
              <a:rPr lang="en-US" kern="0"/>
              <a:t>On average, supply totes flow back to Dematic at the same total rate as they are fed to BG</a:t>
            </a:r>
          </a:p>
          <a:p>
            <a:r>
              <a:rPr lang="en-US" kern="0"/>
              <a:t>Significant buffering via </a:t>
            </a:r>
          </a:p>
          <a:p>
            <a:pPr lvl="1"/>
            <a:r>
              <a:rPr lang="en-US" kern="0"/>
              <a:t>Supply tote conveyor to sorter</a:t>
            </a:r>
          </a:p>
          <a:p>
            <a:pPr lvl="1"/>
            <a:r>
              <a:rPr lang="en-US" kern="0"/>
              <a:t>DMS infeed lines </a:t>
            </a:r>
          </a:p>
          <a:p>
            <a:pPr lvl="1"/>
            <a:r>
              <a:rPr lang="en-US" kern="0"/>
              <a:t>Decant into empty totes, induction </a:t>
            </a:r>
          </a:p>
          <a:p>
            <a:r>
              <a:rPr lang="en-US" kern="0"/>
              <a:t>Also looked at totes with contents vs. totes picked clean (again, assuming tote rationalization)</a:t>
            </a:r>
          </a:p>
          <a:p>
            <a:pPr lvl="1"/>
            <a:endParaRPr lang="en-US" kern="0"/>
          </a:p>
          <a:p>
            <a:pPr marL="0" indent="0">
              <a:buFont typeface="Arial" panose="020B0604020202020204" pitchFamily="34" charset="0"/>
              <a:buNone/>
            </a:pPr>
            <a:endParaRPr lang="en-US" kern="0"/>
          </a:p>
        </p:txBody>
      </p:sp>
      <p:pic>
        <p:nvPicPr>
          <p:cNvPr id="9" name="Picture 2" descr="Meijer - Wikipedia">
            <a:extLst>
              <a:ext uri="{FF2B5EF4-FFF2-40B4-BE49-F238E27FC236}">
                <a16:creationId xmlns:a16="http://schemas.microsoft.com/office/drawing/2014/main" id="{C706FFF6-0A6B-1C41-8277-638815D28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8312" y="161781"/>
            <a:ext cx="926362" cy="35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978EF9B9-542B-9142-B628-783DB85F7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279469"/>
              </p:ext>
            </p:extLst>
          </p:nvPr>
        </p:nvGraphicFramePr>
        <p:xfrm>
          <a:off x="982166" y="4451271"/>
          <a:ext cx="4000500" cy="1368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0451">
                  <a:extLst>
                    <a:ext uri="{9D8B030D-6E8A-4147-A177-3AD203B41FA5}">
                      <a16:colId xmlns:a16="http://schemas.microsoft.com/office/drawing/2014/main" val="2189155047"/>
                    </a:ext>
                  </a:extLst>
                </a:gridCol>
                <a:gridCol w="1650049">
                  <a:extLst>
                    <a:ext uri="{9D8B030D-6E8A-4147-A177-3AD203B41FA5}">
                      <a16:colId xmlns:a16="http://schemas.microsoft.com/office/drawing/2014/main" val="455356365"/>
                    </a:ext>
                  </a:extLst>
                </a:gridCol>
              </a:tblGrid>
              <a:tr h="319521">
                <a:tc>
                  <a:txBody>
                    <a:bodyPr/>
                    <a:lstStyle/>
                    <a:p>
                      <a:r>
                        <a:rPr lang="en-US" sz="1200" b="1" dirty="0"/>
                        <a:t>Requirement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Supply totes / hour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1854665"/>
                  </a:ext>
                </a:extLst>
              </a:tr>
              <a:tr h="524302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Average 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trike="sngStrike" dirty="0"/>
                        <a:t>1,844</a:t>
                      </a:r>
                      <a:r>
                        <a:rPr lang="en-US" sz="1200" dirty="0"/>
                        <a:t> 3,725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6652461"/>
                  </a:ext>
                </a:extLst>
              </a:tr>
              <a:tr h="524302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Max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trike="sngStrike" dirty="0"/>
                        <a:t>3,222</a:t>
                      </a:r>
                      <a:r>
                        <a:rPr lang="en-US" sz="1200" dirty="0"/>
                        <a:t> 4,807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8179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DF904ABD-439F-0049-81B6-180E7E9AF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090896"/>
              </p:ext>
            </p:extLst>
          </p:nvPr>
        </p:nvGraphicFramePr>
        <p:xfrm>
          <a:off x="7119257" y="4451271"/>
          <a:ext cx="4000500" cy="1368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0451">
                  <a:extLst>
                    <a:ext uri="{9D8B030D-6E8A-4147-A177-3AD203B41FA5}">
                      <a16:colId xmlns:a16="http://schemas.microsoft.com/office/drawing/2014/main" val="2189155047"/>
                    </a:ext>
                  </a:extLst>
                </a:gridCol>
                <a:gridCol w="1650049">
                  <a:extLst>
                    <a:ext uri="{9D8B030D-6E8A-4147-A177-3AD203B41FA5}">
                      <a16:colId xmlns:a16="http://schemas.microsoft.com/office/drawing/2014/main" val="455356365"/>
                    </a:ext>
                  </a:extLst>
                </a:gridCol>
              </a:tblGrid>
              <a:tr h="319521">
                <a:tc>
                  <a:txBody>
                    <a:bodyPr/>
                    <a:lstStyle/>
                    <a:p>
                      <a:r>
                        <a:rPr lang="en-US" sz="1200" b="1" dirty="0"/>
                        <a:t>Requirement 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Supply totes / hour </a:t>
                      </a:r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1854665"/>
                  </a:ext>
                </a:extLst>
              </a:tr>
              <a:tr h="524302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Average 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trike="sngStrike" dirty="0"/>
                        <a:t>1,844</a:t>
                      </a:r>
                      <a:r>
                        <a:rPr lang="en-US" sz="1200" strike="noStrike" dirty="0"/>
                        <a:t> 3,725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96652461"/>
                  </a:ext>
                </a:extLst>
              </a:tr>
              <a:tr h="524302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/>
                        <a:t>% totes w/ residual contents</a:t>
                      </a:r>
                    </a:p>
                    <a:p>
                      <a:pPr algn="r"/>
                      <a:r>
                        <a:rPr lang="en-US" sz="1200" b="1" dirty="0"/>
                        <a:t>(Average totes per hour)</a:t>
                      </a:r>
                    </a:p>
                  </a:txBody>
                  <a:tcPr anchor="ctr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strike="sngStrike" dirty="0">
                          <a:solidFill>
                            <a:schemeClr val="tx1"/>
                          </a:solidFill>
                        </a:rPr>
                        <a:t>81.6%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88.0%</a:t>
                      </a:r>
                    </a:p>
                    <a:p>
                      <a:pPr algn="ctr"/>
                      <a:r>
                        <a:rPr lang="en-US" sz="1200" strike="sngStrike" dirty="0">
                          <a:solidFill>
                            <a:schemeClr val="tx1"/>
                          </a:solidFill>
                        </a:rPr>
                        <a:t>(1,504)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(3,277)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47061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9529593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0589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4&quot;/&gt;&lt;end val=&quot;4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l3WntHeOyYQqTSC9FtxL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2zBdpk90WbZyt14C7fa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U1y83xyv87ogxz.nEu5O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a06ijvtOeoqd2Q7uwo7m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8aMNAQSzf_Pe5l7ZOa2o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oro4zSqCnsgd20OGaLwJ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mdD4FShrJaz8XYYemr8o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WJXICrIXjTAhv1_yHQES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CT8zF9gHEjWxVpBp5MM4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tci2mZxTvhR_aljqcR.I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taGOdDxStwakZdX4x4ae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59NlOKSp2OrUX2B31ILh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l7O3K9RJK4qz8ICD1FSL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BJeadfeTNK4ZNLIMig3a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DyECdcOIfeVA66D_UE1UA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qm96mJx2_oZExrlvD8X0A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9gGaRx4E_9OjvT.pe3UX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zdHyw7jy94lqCQ5qF8E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xkWk0kPyNF6uBqNUHu5R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HJaRcmqiyiyr7NHhW7F.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W468iMJxeM0ssGmM_JpK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6.roaTw_T7ReHVkJNQLKA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eluj6g8Ho0bRAKHOd2nl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qX_IVHd0Q.6WkDTUjj9bQ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hQEPwiWEn.0sYQHxQBXrQ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7AejFGGo241vzCMslaL0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zNCgrcHvz8A5XlrlaAs3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KTsjdHQvHUtw2YZ9Zj84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NF6saaP5QspFD0Qfa_Ic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3ED3fpQ.WCBSdjzTaC7J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59NlOKSp2OrUX2B31ILh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BJeadfeTNK4ZNLIMig3a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AP7iAkIOqM94vFVIENTe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yZfyctbZpkapBuWfKXhq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qdxzIRqzpcZfMHngt5kb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zNCgrcHvz8A5XlrlaAs3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W468iMJxeM0ssGmM_JpKg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7AejFGGo241vzCMslaL0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YXGPmyLuvBHObDXOkXm_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RtGK39kLcHBOq7dnZMCN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9KwAMC7uSQyy1xd01JhMw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6OS.MR5_qRIya1eheh9L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aVyW9Ia6fppZfBujxfT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bfNXDxQ0dH5TmCb04zexg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TGI27h10nfk6TaJboY.c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Msrlh8y.ClTnUjoPAJm.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59NlOKSp2OrUX2B31ILh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BJeadfeTNK4ZNLIMig3aQ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yZfyctbZpkapBuWfKXhq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oTbgFNuh3e.USTq7Vdcr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qdxzIRqzpcZfMHngt5kbQ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zNCgrcHvz8A5XlrlaAs3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7AejFGGo241vzCMslaL0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W468iMJxeM0ssGmM_JpK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6nGCJrKrw86kgxkc1TA.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6E0JLKJWvLb.BdaTK3pqA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uRpK_20vkfCyQcYuwddgQ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98CGK0b1B_b3hAio.0qr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JDPLA2STv922MFDB.BFUQ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O4KwaZn1LdB8OdvWOuht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Msrlh8y.ClTnUjoPAJm.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1X3CZUUBnMP4s3K_grj0A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9dhbGG_AS.o9GoMyRnfSQ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l3WntHeOyYQqTSC9FtxL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hsdIdAkZtClMj6lbI1BEA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o2jQOThM4xdAm6L.vD.rw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2zBdpk90WbZyt14C7faQ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DNVc74shROZ5nmWSYtJig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9dhbGG_AS.o9GoMyRnfSQ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2zBdpk90WbZyt14C7faQ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l3WntHeOyYQqTSC9FtxL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2zBdpk90WbZyt14C7faQ"/>
</p:tagLst>
</file>

<file path=ppt/theme/theme1.xml><?xml version="1.0" encoding="utf-8"?>
<a:theme xmlns:a="http://schemas.openxmlformats.org/drawingml/2006/main" name="BG Modified 20190819">
  <a:themeElements>
    <a:clrScheme name="Custom 1">
      <a:dk1>
        <a:srgbClr val="2E3033"/>
      </a:dk1>
      <a:lt1>
        <a:srgbClr val="FFFFFF"/>
      </a:lt1>
      <a:dk2>
        <a:srgbClr val="76787A"/>
      </a:dk2>
      <a:lt2>
        <a:srgbClr val="002060"/>
      </a:lt2>
      <a:accent1>
        <a:srgbClr val="7F909A"/>
      </a:accent1>
      <a:accent2>
        <a:srgbClr val="385B9F"/>
      </a:accent2>
      <a:accent3>
        <a:srgbClr val="ED6639"/>
      </a:accent3>
      <a:accent4>
        <a:srgbClr val="C4151B"/>
      </a:accent4>
      <a:accent5>
        <a:srgbClr val="FFD400"/>
      </a:accent5>
      <a:accent6>
        <a:srgbClr val="F8941D"/>
      </a:accent6>
      <a:hlink>
        <a:srgbClr val="9BC0F0"/>
      </a:hlink>
      <a:folHlink>
        <a:srgbClr val="9799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mpany-update-q1-v3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9525" cap="flat">
          <a:solidFill>
            <a:schemeClr val="bg2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fromWordArt="0" anchor="ctr" anchorCtr="0" forceAA="0" compatLnSpc="1">
        <a:prstTxWarp prst="textNoShape">
          <a:avLst/>
        </a:prstTxWarp>
        <a:normAutofit/>
      </a:bodyPr>
      <a:lstStyle>
        <a:defPPr marL="0" marR="0" indent="0" algn="ctr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1400" dirty="0" smtClean="0">
            <a:solidFill>
              <a:schemeClr val="bg1"/>
            </a:solidFill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solidFill>
          <a:schemeClr val="bg1"/>
        </a:solidFill>
        <a:ln w="9525" cap="flat">
          <a:solidFill>
            <a:schemeClr val="tx1"/>
          </a:solidFill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normAutofit/>
      </a:bodyPr>
      <a:lstStyle>
        <a:defPPr marL="0" marR="0" indent="0" algn="ctr" defTabSz="9144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 dirty="0" err="1" smtClean="0">
            <a:ln>
              <a:noFill/>
            </a:ln>
            <a:solidFill>
              <a:schemeClr val="tx1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BG PPT Template - 2019 lightweight " id="{EBC2F345-7388-0945-BEE6-5E3FAE264AE6}" vid="{C28385CA-6EBA-C74B-82CD-3D8A06103D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BG Modified 20190819</Template>
  <TotalTime>2455</TotalTime>
  <Words>2062</Words>
  <Application>Microsoft Macintosh PowerPoint</Application>
  <PresentationFormat>Widescreen</PresentationFormat>
  <Paragraphs>548</Paragraphs>
  <Slides>33</Slides>
  <Notes>8</Notes>
  <HiddenSlides>1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Courier New</vt:lpstr>
      <vt:lpstr>Franklin Gothic Demi</vt:lpstr>
      <vt:lpstr>BG Modified 20190819</vt:lpstr>
      <vt:lpstr>think-cell Slide</vt:lpstr>
      <vt:lpstr>Meijer-Dematic Discussion </vt:lpstr>
      <vt:lpstr>Agenda Topics </vt:lpstr>
      <vt:lpstr>Tote Rates Discussion</vt:lpstr>
      <vt:lpstr>Tote flow requirements into and out of Berkshire Grey system  </vt:lpstr>
      <vt:lpstr>Analysis Inputs / Approach Overview</vt:lpstr>
      <vt:lpstr>Original Hourly tote and case (mPack) movement for 8/26 – 9/1</vt:lpstr>
      <vt:lpstr>Hourly tote and case (mPack) movement for 2/17 and 2/26  8 Stations in Operation</vt:lpstr>
      <vt:lpstr>Order (ART) totes, throughput requirements </vt:lpstr>
      <vt:lpstr>Supply (inventory) totes, throughput requirements</vt:lpstr>
      <vt:lpstr>Tote flow requirements into and out of Berkshire Grey system   8 Stations in Operation</vt:lpstr>
      <vt:lpstr>Hourly tote and case (mPack) movement for 2/17 and 2/26 6 Stations in Operation</vt:lpstr>
      <vt:lpstr>Tote flow requirements into and out of Berkshire Grey system   6 Stations in Operation</vt:lpstr>
      <vt:lpstr>Appendix</vt:lpstr>
      <vt:lpstr>DF86 System Overview</vt:lpstr>
      <vt:lpstr>System Overview </vt:lpstr>
      <vt:lpstr>SW Integration Needs</vt:lpstr>
      <vt:lpstr>Example Integration </vt:lpstr>
      <vt:lpstr>PowerPoint Presentation</vt:lpstr>
      <vt:lpstr>Project Timing </vt:lpstr>
      <vt:lpstr>High-Level Integration / Program Timing</vt:lpstr>
      <vt:lpstr>Next Steps </vt:lpstr>
      <vt:lpstr>Appendix  System Details </vt:lpstr>
      <vt:lpstr>Proposed System: Semi-Automated Workstation  Concept of Operations</vt:lpstr>
      <vt:lpstr>System Layout for 8 Semi-Automated</vt:lpstr>
      <vt:lpstr>Appendix  Integration Overview </vt:lpstr>
      <vt:lpstr>Triage / Troubleshooting between Berkshire Grey / Dematic Scope </vt:lpstr>
      <vt:lpstr>Appendix  Additional Message Details</vt:lpstr>
      <vt:lpstr>PowerPoint Presentation</vt:lpstr>
      <vt:lpstr>PowerPoint Presentation</vt:lpstr>
      <vt:lpstr>PowerPoint Presentation</vt:lpstr>
      <vt:lpstr>Through use of solution proxies, Berkshire Grey systems have great flexibility in protocols and integration schemes</vt:lpstr>
      <vt:lpstr>User Interfaces</vt:lpstr>
      <vt:lpstr>Appendix  Timeline Overview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Noah Maynard</dc:creator>
  <cp:keywords/>
  <dc:description/>
  <cp:lastModifiedBy>Noah Maynard</cp:lastModifiedBy>
  <cp:revision>15</cp:revision>
  <dcterms:created xsi:type="dcterms:W3CDTF">2020-10-05T15:37:12Z</dcterms:created>
  <dcterms:modified xsi:type="dcterms:W3CDTF">2020-12-08T20:49:35Z</dcterms:modified>
  <cp:category/>
</cp:coreProperties>
</file>